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Montserrat SemiBold"/>
      <p:regular r:id="rId20"/>
      <p:bold r:id="rId21"/>
      <p:italic r:id="rId22"/>
      <p:boldItalic r:id="rId23"/>
    </p:embeddedFont>
    <p:embeddedFont>
      <p:font typeface="Montserrat"/>
      <p:regular r:id="rId24"/>
      <p:bold r:id="rId25"/>
      <p:italic r:id="rId26"/>
      <p:boldItalic r:id="rId27"/>
    </p:embeddedFont>
    <p:embeddedFont>
      <p:font typeface="Poppins"/>
      <p:regular r:id="rId28"/>
      <p:bold r:id="rId29"/>
      <p:italic r:id="rId30"/>
      <p:boldItalic r:id="rId31"/>
    </p:embeddedFont>
    <p:embeddedFont>
      <p:font typeface="Montserrat Light"/>
      <p:regular r:id="rId32"/>
      <p:bold r:id="rId33"/>
      <p:italic r:id="rId34"/>
      <p:boldItalic r:id="rId35"/>
    </p:embeddedFont>
    <p:embeddedFont>
      <p:font typeface="Old Standard TT"/>
      <p:regular r:id="rId36"/>
      <p:bold r:id="rId37"/>
      <p:italic r:id="rId38"/>
    </p:embeddedFont>
    <p:embeddedFont>
      <p:font typeface="Oswald"/>
      <p:regular r:id="rId39"/>
      <p:bold r:id="rId40"/>
    </p:embeddedFont>
    <p:embeddedFont>
      <p:font typeface="Fira Sans Extra Condensed"/>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139EAB-2915-4343-89DF-E14D4C3A8EFE}">
  <a:tblStyle styleId="{DD139EAB-2915-4343-89DF-E14D4C3A8E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font" Target="fonts/MontserratSemiBold-regular.fntdata"/><Relationship Id="rId42" Type="http://schemas.openxmlformats.org/officeDocument/2006/relationships/font" Target="fonts/FiraSansExtraCondensed-bold.fntdata"/><Relationship Id="rId41" Type="http://schemas.openxmlformats.org/officeDocument/2006/relationships/font" Target="fonts/FiraSansExtraCondensed-regular.fntdata"/><Relationship Id="rId22" Type="http://schemas.openxmlformats.org/officeDocument/2006/relationships/font" Target="fonts/MontserratSemiBold-italic.fntdata"/><Relationship Id="rId44" Type="http://schemas.openxmlformats.org/officeDocument/2006/relationships/font" Target="fonts/FiraSansExtraCondensed-boldItalic.fntdata"/><Relationship Id="rId21" Type="http://schemas.openxmlformats.org/officeDocument/2006/relationships/font" Target="fonts/MontserratSemiBold-bold.fntdata"/><Relationship Id="rId43" Type="http://schemas.openxmlformats.org/officeDocument/2006/relationships/font" Target="fonts/FiraSansExtraCondensed-italic.fntdata"/><Relationship Id="rId24" Type="http://schemas.openxmlformats.org/officeDocument/2006/relationships/font" Target="fonts/Montserrat-regular.fntdata"/><Relationship Id="rId23" Type="http://schemas.openxmlformats.org/officeDocument/2006/relationships/font" Target="fonts/Montserrat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Poppins-regular.fntdata"/><Relationship Id="rId27"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oppi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5.xml"/><Relationship Id="rId33" Type="http://schemas.openxmlformats.org/officeDocument/2006/relationships/font" Target="fonts/MontserratLight-bold.fntdata"/><Relationship Id="rId10" Type="http://schemas.openxmlformats.org/officeDocument/2006/relationships/slide" Target="slides/slide4.xml"/><Relationship Id="rId32" Type="http://schemas.openxmlformats.org/officeDocument/2006/relationships/font" Target="fonts/MontserratLight-regular.fntdata"/><Relationship Id="rId13" Type="http://schemas.openxmlformats.org/officeDocument/2006/relationships/slide" Target="slides/slide7.xml"/><Relationship Id="rId35" Type="http://schemas.openxmlformats.org/officeDocument/2006/relationships/font" Target="fonts/MontserratLight-boldItalic.fntdata"/><Relationship Id="rId12" Type="http://schemas.openxmlformats.org/officeDocument/2006/relationships/slide" Target="slides/slide6.xml"/><Relationship Id="rId34" Type="http://schemas.openxmlformats.org/officeDocument/2006/relationships/font" Target="fonts/MontserratLight-italic.fntdata"/><Relationship Id="rId15" Type="http://schemas.openxmlformats.org/officeDocument/2006/relationships/slide" Target="slides/slide9.xml"/><Relationship Id="rId37" Type="http://schemas.openxmlformats.org/officeDocument/2006/relationships/font" Target="fonts/OldStandardTT-bold.fntdata"/><Relationship Id="rId14" Type="http://schemas.openxmlformats.org/officeDocument/2006/relationships/slide" Target="slides/slide8.xml"/><Relationship Id="rId36" Type="http://schemas.openxmlformats.org/officeDocument/2006/relationships/font" Target="fonts/OldStandardTT-regular.fntdata"/><Relationship Id="rId17" Type="http://schemas.openxmlformats.org/officeDocument/2006/relationships/slide" Target="slides/slide11.xml"/><Relationship Id="rId39" Type="http://schemas.openxmlformats.org/officeDocument/2006/relationships/font" Target="fonts/Oswald-regular.fntdata"/><Relationship Id="rId16" Type="http://schemas.openxmlformats.org/officeDocument/2006/relationships/slide" Target="slides/slide10.xml"/><Relationship Id="rId38" Type="http://schemas.openxmlformats.org/officeDocument/2006/relationships/font" Target="fonts/OldStandardT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b4fef8a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b4fef8a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a74f62a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8a74f62a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38761D"/>
                </a:solidFill>
                <a:latin typeface="Poppins"/>
                <a:ea typeface="Poppins"/>
                <a:cs typeface="Poppins"/>
                <a:sym typeface="Poppins"/>
              </a:rPr>
              <a:t>We can not picture our everyday lives without electricity, as it has become a need for everybody, without which day-to-day life duties and activities come to a halt.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b4fef8a3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b4fef8a3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38761D"/>
                </a:solidFill>
                <a:latin typeface="Poppins"/>
                <a:ea typeface="Poppins"/>
                <a:cs typeface="Poppins"/>
                <a:sym typeface="Poppins"/>
              </a:rPr>
              <a:t>We can not picture our everyday lives without electricity, as it has become a need for everybody, without which day-to-day life duties and activities come to a halt.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b4fef8a3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b4fef8a3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38761D"/>
                </a:solidFill>
                <a:latin typeface="Poppins"/>
                <a:ea typeface="Poppins"/>
                <a:cs typeface="Poppins"/>
                <a:sym typeface="Poppins"/>
              </a:rPr>
              <a:t>We can not picture our everyday lives without electricity, as it has become a need for everybody, without which day-to-day life duties and activities come to a halt.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b4fef8a32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b4fef8a32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b4fef8a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b4fef8a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We develop an application of mask detection using a camera that functions as photo and video input and connected to Rpi to process data and display it to the LCD. If a  person wear mask they will be in safe zone it display as green rectangle-box with safe alert whereas  if person doesnt wear mask then it will be shown in red rectangle-box and with the message of Alert as well.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b4fef8a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b4fef8a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We develop an application of mask detection using a camera that functions as photo and video input and connected to Rpi to process data and display it to the LCD. If a  person wear mask they will be in safe zone it display as green rectangle-box with safe alert whereas  if person doesnt wear mask then it will be shown in red rectangle-box and with the message of Alert as well.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b4fef8a3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b4fef8a3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We develop an application of mask detection using a camera that functions as photo and video input and connected to Rpi to process data and display it to the LCD. If a  person wear mask they will be in safe zone it display as green rectangle-box with safe alert whereas  if person doesnt wear mask then it will be shown in red rectangle-box and with the message of Alert as well.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b4fef8a3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b4fef8a3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b4fef8a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b4fef8a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b4fef8a32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b4fef8a32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b4fef8a3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b4fef8a3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b4fef8a3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b4fef8a3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38761D"/>
                </a:solidFill>
                <a:latin typeface="Poppins"/>
                <a:ea typeface="Poppins"/>
                <a:cs typeface="Poppins"/>
                <a:sym typeface="Poppins"/>
              </a:rPr>
              <a:t>We can not picture our everyday lives without electricity, as it has become a need for everybody, without which day-to-day life duties and activities come to a halt.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2.png"/><Relationship Id="rId5" Type="http://schemas.openxmlformats.org/officeDocument/2006/relationships/hyperlink" Target="http://drive.google.com/file/d/1JvTq1E6ekBEWwxs-l0OKmf8f148pmjzg/view" TargetMode="External"/><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jp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8.jp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8.jp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37950"/>
            <a:ext cx="9144000" cy="5219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2750099" y="0"/>
            <a:ext cx="6345400" cy="5143502"/>
          </a:xfrm>
          <a:prstGeom prst="rect">
            <a:avLst/>
          </a:prstGeom>
          <a:noFill/>
          <a:ln>
            <a:noFill/>
          </a:ln>
        </p:spPr>
      </p:pic>
      <p:sp>
        <p:nvSpPr>
          <p:cNvPr id="56" name="Google Shape;56;p13"/>
          <p:cNvSpPr/>
          <p:nvPr/>
        </p:nvSpPr>
        <p:spPr>
          <a:xfrm>
            <a:off x="5908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59" name="Google Shape;59;p13"/>
          <p:cNvSpPr/>
          <p:nvPr/>
        </p:nvSpPr>
        <p:spPr>
          <a:xfrm>
            <a:off x="0" y="0"/>
            <a:ext cx="27501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3"/>
          <p:cNvPicPr preferRelativeResize="0"/>
          <p:nvPr/>
        </p:nvPicPr>
        <p:blipFill>
          <a:blip r:embed="rId4">
            <a:alphaModFix/>
          </a:blip>
          <a:stretch>
            <a:fillRect/>
          </a:stretch>
        </p:blipFill>
        <p:spPr>
          <a:xfrm>
            <a:off x="-2" y="0"/>
            <a:ext cx="5354952" cy="5143498"/>
          </a:xfrm>
          <a:prstGeom prst="rect">
            <a:avLst/>
          </a:prstGeom>
          <a:noFill/>
          <a:ln>
            <a:noFill/>
          </a:ln>
        </p:spPr>
      </p:pic>
      <p:sp>
        <p:nvSpPr>
          <p:cNvPr id="61" name="Google Shape;61;p13"/>
          <p:cNvSpPr txBox="1"/>
          <p:nvPr/>
        </p:nvSpPr>
        <p:spPr>
          <a:xfrm>
            <a:off x="-156325" y="2491875"/>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SemiBold"/>
              <a:ea typeface="Montserrat SemiBold"/>
              <a:cs typeface="Montserrat SemiBold"/>
              <a:sym typeface="Montserrat SemiBold"/>
            </a:endParaRPr>
          </a:p>
        </p:txBody>
      </p:sp>
      <p:sp>
        <p:nvSpPr>
          <p:cNvPr id="62" name="Google Shape;62;p13"/>
          <p:cNvSpPr txBox="1"/>
          <p:nvPr/>
        </p:nvSpPr>
        <p:spPr>
          <a:xfrm>
            <a:off x="352900" y="1907525"/>
            <a:ext cx="42192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000">
                <a:solidFill>
                  <a:srgbClr val="424242"/>
                </a:solidFill>
                <a:latin typeface="Montserrat"/>
                <a:ea typeface="Montserrat"/>
                <a:cs typeface="Montserrat"/>
                <a:sym typeface="Montserrat"/>
              </a:rPr>
              <a:t>IOT</a:t>
            </a:r>
            <a:r>
              <a:rPr b="1" lang="en" sz="3000">
                <a:solidFill>
                  <a:srgbClr val="424242"/>
                </a:solidFill>
                <a:latin typeface="Montserrat"/>
                <a:ea typeface="Montserrat"/>
                <a:cs typeface="Montserrat"/>
                <a:sym typeface="Montserrat"/>
              </a:rPr>
              <a:t> </a:t>
            </a:r>
            <a:r>
              <a:rPr lang="en" sz="3000">
                <a:solidFill>
                  <a:srgbClr val="424242"/>
                </a:solidFill>
                <a:latin typeface="Montserrat SemiBold"/>
                <a:ea typeface="Montserrat SemiBold"/>
                <a:cs typeface="Montserrat SemiBold"/>
                <a:sym typeface="Montserrat SemiBold"/>
              </a:rPr>
              <a:t>PROJECT PRESENTATION</a:t>
            </a:r>
            <a:endParaRPr sz="3000">
              <a:solidFill>
                <a:srgbClr val="424242"/>
              </a:solidFill>
              <a:latin typeface="Montserrat SemiBold"/>
              <a:ea typeface="Montserrat SemiBold"/>
              <a:cs typeface="Montserrat SemiBold"/>
              <a:sym typeface="Montserrat SemiBold"/>
            </a:endParaRPr>
          </a:p>
          <a:p>
            <a:pPr indent="0" lvl="0" marL="0" rtl="0" algn="ctr">
              <a:spcBef>
                <a:spcPts val="0"/>
              </a:spcBef>
              <a:spcAft>
                <a:spcPts val="0"/>
              </a:spcAft>
              <a:buClr>
                <a:schemeClr val="dk1"/>
              </a:buClr>
              <a:buSzPts val="1100"/>
              <a:buFont typeface="Arial"/>
              <a:buNone/>
            </a:pPr>
            <a:r>
              <a:t/>
            </a:r>
            <a:endParaRPr sz="2800">
              <a:solidFill>
                <a:srgbClr val="424242"/>
              </a:solidFill>
              <a:latin typeface="Oswald"/>
              <a:ea typeface="Oswald"/>
              <a:cs typeface="Oswald"/>
              <a:sym typeface="Oswald"/>
            </a:endParaRPr>
          </a:p>
          <a:p>
            <a:pPr indent="0" lvl="0" marL="0" rtl="0" algn="l">
              <a:spcBef>
                <a:spcPts val="0"/>
              </a:spcBef>
              <a:spcAft>
                <a:spcPts val="0"/>
              </a:spcAft>
              <a:buNone/>
            </a:pPr>
            <a:r>
              <a:t/>
            </a:r>
            <a:endParaRPr sz="1700">
              <a:latin typeface="Old Standard TT"/>
              <a:ea typeface="Old Standard TT"/>
              <a:cs typeface="Old Standard TT"/>
              <a:sym typeface="Old Standard TT"/>
            </a:endParaRPr>
          </a:p>
        </p:txBody>
      </p:sp>
      <p:sp>
        <p:nvSpPr>
          <p:cNvPr id="63" name="Google Shape;63;p13"/>
          <p:cNvSpPr txBox="1"/>
          <p:nvPr/>
        </p:nvSpPr>
        <p:spPr>
          <a:xfrm>
            <a:off x="352900" y="709450"/>
            <a:ext cx="26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200">
                <a:solidFill>
                  <a:srgbClr val="424242"/>
                </a:solidFill>
                <a:latin typeface="Montserrat Light"/>
                <a:ea typeface="Montserrat Light"/>
                <a:cs typeface="Montserrat Light"/>
                <a:sym typeface="Montserrat Light"/>
              </a:rPr>
              <a:t> </a:t>
            </a:r>
            <a:endParaRPr sz="900">
              <a:latin typeface="Montserrat Light"/>
              <a:ea typeface="Montserrat Light"/>
              <a:cs typeface="Montserrat Light"/>
              <a:sym typeface="Montserrat Light"/>
            </a:endParaRPr>
          </a:p>
        </p:txBody>
      </p:sp>
      <p:sp>
        <p:nvSpPr>
          <p:cNvPr id="64" name="Google Shape;64;p13"/>
          <p:cNvSpPr txBox="1"/>
          <p:nvPr/>
        </p:nvSpPr>
        <p:spPr>
          <a:xfrm>
            <a:off x="352900" y="3730575"/>
            <a:ext cx="3993900" cy="119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Montserrat Light"/>
                <a:ea typeface="Montserrat Light"/>
                <a:cs typeface="Montserrat Light"/>
                <a:sym typeface="Montserrat Light"/>
              </a:rPr>
              <a:t>Aaditya Kumar(201010201), Apoorwa Gupta(201010212),                                          </a:t>
            </a:r>
            <a:endParaRPr sz="1100">
              <a:solidFill>
                <a:schemeClr val="dk1"/>
              </a:solidFill>
              <a:latin typeface="Montserrat Light"/>
              <a:ea typeface="Montserrat Light"/>
              <a:cs typeface="Montserrat Light"/>
              <a:sym typeface="Montserrat Light"/>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Montserrat Light"/>
                <a:ea typeface="Montserrat Light"/>
                <a:cs typeface="Montserrat Light"/>
                <a:sym typeface="Montserrat Light"/>
              </a:rPr>
              <a:t>Shubham Raj Sahu (201010248) and Tavisha Thaware(201010255)</a:t>
            </a:r>
            <a:endParaRPr sz="2300">
              <a:solidFill>
                <a:schemeClr val="lt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2"/>
          <p:cNvPicPr preferRelativeResize="0"/>
          <p:nvPr/>
        </p:nvPicPr>
        <p:blipFill>
          <a:blip r:embed="rId3">
            <a:alphaModFix/>
          </a:blip>
          <a:stretch>
            <a:fillRect/>
          </a:stretch>
        </p:blipFill>
        <p:spPr>
          <a:xfrm rot="-5400000">
            <a:off x="-1858317" y="-236300"/>
            <a:ext cx="7717135" cy="5143501"/>
          </a:xfrm>
          <a:prstGeom prst="rect">
            <a:avLst/>
          </a:prstGeom>
          <a:noFill/>
          <a:ln>
            <a:noFill/>
          </a:ln>
        </p:spPr>
      </p:pic>
      <p:pic>
        <p:nvPicPr>
          <p:cNvPr id="151" name="Google Shape;151;p22"/>
          <p:cNvPicPr preferRelativeResize="0"/>
          <p:nvPr/>
        </p:nvPicPr>
        <p:blipFill>
          <a:blip r:embed="rId4">
            <a:alphaModFix/>
          </a:blip>
          <a:stretch>
            <a:fillRect/>
          </a:stretch>
        </p:blipFill>
        <p:spPr>
          <a:xfrm>
            <a:off x="1730725" y="-219875"/>
            <a:ext cx="8281349" cy="5583250"/>
          </a:xfrm>
          <a:prstGeom prst="rect">
            <a:avLst/>
          </a:prstGeom>
          <a:noFill/>
          <a:ln>
            <a:noFill/>
          </a:ln>
        </p:spPr>
      </p:pic>
      <p:sp>
        <p:nvSpPr>
          <p:cNvPr id="152" name="Google Shape;152;p22"/>
          <p:cNvSpPr txBox="1"/>
          <p:nvPr>
            <p:ph type="title"/>
          </p:nvPr>
        </p:nvSpPr>
        <p:spPr>
          <a:xfrm>
            <a:off x="2232350" y="-103175"/>
            <a:ext cx="6683100" cy="664200"/>
          </a:xfrm>
          <a:prstGeom prst="rect">
            <a:avLst/>
          </a:prstGeom>
          <a:effectLst>
            <a:outerShdw blurRad="628650" rotWithShape="0" algn="bl" dir="6600000" dist="114300">
              <a:srgbClr val="CCCCCC">
                <a:alpha val="50000"/>
              </a:srgbClr>
            </a:outerShdw>
            <a:reflection blurRad="0" dir="5400000" dist="38100" endA="0" endPos="50000" fadeDir="5400012" kx="0" rotWithShape="0" algn="bl" stA="10000" stPos="0" sy="-100000" ky="0"/>
          </a:effectLst>
        </p:spPr>
        <p:txBody>
          <a:bodyPr anchorCtr="0" anchor="b" bIns="91425" lIns="91425" spcFirstLastPara="1" rIns="91425" wrap="square" tIns="91425">
            <a:noAutofit/>
          </a:bodyPr>
          <a:lstStyle/>
          <a:p>
            <a:pPr indent="0" lvl="0" marL="0" rtl="0" algn="r">
              <a:spcBef>
                <a:spcPts val="0"/>
              </a:spcBef>
              <a:spcAft>
                <a:spcPts val="0"/>
              </a:spcAft>
              <a:buSzPts val="990"/>
              <a:buNone/>
            </a:pPr>
            <a:r>
              <a:rPr b="0" lang="en" sz="3500">
                <a:solidFill>
                  <a:srgbClr val="434343"/>
                </a:solidFill>
                <a:latin typeface="Montserrat SemiBold"/>
                <a:ea typeface="Montserrat SemiBold"/>
                <a:cs typeface="Montserrat SemiBold"/>
                <a:sym typeface="Montserrat SemiBold"/>
              </a:rPr>
              <a:t>               C O N C L U S I O N </a:t>
            </a:r>
            <a:endParaRPr b="0" sz="3500">
              <a:solidFill>
                <a:srgbClr val="434343"/>
              </a:solidFill>
              <a:latin typeface="Montserrat SemiBold"/>
              <a:ea typeface="Montserrat SemiBold"/>
              <a:cs typeface="Montserrat SemiBold"/>
              <a:sym typeface="Montserrat SemiBold"/>
            </a:endParaRPr>
          </a:p>
        </p:txBody>
      </p:sp>
      <p:sp>
        <p:nvSpPr>
          <p:cNvPr id="153" name="Google Shape;153;p22"/>
          <p:cNvSpPr txBox="1"/>
          <p:nvPr/>
        </p:nvSpPr>
        <p:spPr>
          <a:xfrm>
            <a:off x="3771950" y="950200"/>
            <a:ext cx="5143500" cy="13206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The system is also simple to use. It can also aid parents, especially those in rural areas, by reducing their number of visits to the hospital and stress by being timely updated with their child's health progress.</a:t>
            </a:r>
            <a:endParaRPr sz="12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457200" rtl="0" algn="just">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blip>
          <a:stretch>
            <a:fillRect/>
          </a:stretch>
        </p:blipFill>
        <p:spPr>
          <a:xfrm>
            <a:off x="-176050" y="-58675"/>
            <a:ext cx="7893202" cy="5260850"/>
          </a:xfrm>
          <a:prstGeom prst="rect">
            <a:avLst/>
          </a:prstGeom>
          <a:noFill/>
          <a:ln>
            <a:noFill/>
          </a:ln>
        </p:spPr>
      </p:pic>
      <p:pic>
        <p:nvPicPr>
          <p:cNvPr id="159" name="Google Shape;159;p23"/>
          <p:cNvPicPr preferRelativeResize="0"/>
          <p:nvPr/>
        </p:nvPicPr>
        <p:blipFill>
          <a:blip r:embed="rId4">
            <a:alphaModFix/>
          </a:blip>
          <a:stretch>
            <a:fillRect/>
          </a:stretch>
        </p:blipFill>
        <p:spPr>
          <a:xfrm>
            <a:off x="1672700" y="-262525"/>
            <a:ext cx="8281349" cy="5583250"/>
          </a:xfrm>
          <a:prstGeom prst="rect">
            <a:avLst/>
          </a:prstGeom>
          <a:noFill/>
          <a:ln>
            <a:noFill/>
          </a:ln>
        </p:spPr>
      </p:pic>
      <p:sp>
        <p:nvSpPr>
          <p:cNvPr id="160" name="Google Shape;160;p23"/>
          <p:cNvSpPr txBox="1"/>
          <p:nvPr>
            <p:ph type="title"/>
          </p:nvPr>
        </p:nvSpPr>
        <p:spPr>
          <a:xfrm>
            <a:off x="2814600" y="456875"/>
            <a:ext cx="6100800" cy="781200"/>
          </a:xfrm>
          <a:prstGeom prst="rect">
            <a:avLst/>
          </a:prstGeom>
          <a:effectLst>
            <a:outerShdw blurRad="628650" rotWithShape="0" algn="bl" dir="6600000" dist="114300">
              <a:srgbClr val="CCCCCC">
                <a:alpha val="50000"/>
              </a:srgbClr>
            </a:outerShdw>
            <a:reflection blurRad="0" dir="5400000" dist="38100" endA="0" endPos="50000" fadeDir="5400012" kx="0" rotWithShape="0" algn="bl" stA="10000" stPos="0" sy="-100000" ky="0"/>
          </a:effectLst>
        </p:spPr>
        <p:txBody>
          <a:bodyPr anchorCtr="0" anchor="b" bIns="91425" lIns="91425" spcFirstLastPara="1" rIns="91425" wrap="square" tIns="91425">
            <a:noAutofit/>
          </a:bodyPr>
          <a:lstStyle/>
          <a:p>
            <a:pPr indent="0" lvl="0" marL="0" rtl="0" algn="r">
              <a:spcBef>
                <a:spcPts val="0"/>
              </a:spcBef>
              <a:spcAft>
                <a:spcPts val="0"/>
              </a:spcAft>
              <a:buSzPts val="990"/>
              <a:buNone/>
            </a:pPr>
            <a:r>
              <a:rPr b="0" lang="en" sz="4400">
                <a:solidFill>
                  <a:srgbClr val="434343"/>
                </a:solidFill>
                <a:latin typeface="Montserrat SemiBold"/>
                <a:ea typeface="Montserrat SemiBold"/>
                <a:cs typeface="Montserrat SemiBold"/>
                <a:sym typeface="Montserrat SemiBold"/>
              </a:rPr>
              <a:t>V I D E O</a:t>
            </a:r>
            <a:endParaRPr b="0" sz="4400">
              <a:solidFill>
                <a:srgbClr val="434343"/>
              </a:solidFill>
              <a:latin typeface="Montserrat SemiBold"/>
              <a:ea typeface="Montserrat SemiBold"/>
              <a:cs typeface="Montserrat SemiBold"/>
              <a:sym typeface="Montserrat SemiBold"/>
            </a:endParaRPr>
          </a:p>
        </p:txBody>
      </p:sp>
      <p:pic>
        <p:nvPicPr>
          <p:cNvPr id="161" name="Google Shape;161;p23" title="Video Presentatiom (1) (1).mp4">
            <a:hlinkClick r:id="rId5"/>
          </p:cNvPr>
          <p:cNvPicPr preferRelativeResize="0"/>
          <p:nvPr/>
        </p:nvPicPr>
        <p:blipFill>
          <a:blip r:embed="rId6">
            <a:alphaModFix/>
          </a:blip>
          <a:stretch>
            <a:fillRect/>
          </a:stretch>
        </p:blipFill>
        <p:spPr>
          <a:xfrm>
            <a:off x="3892000" y="12380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4"/>
          <p:cNvPicPr preferRelativeResize="0"/>
          <p:nvPr/>
        </p:nvPicPr>
        <p:blipFill>
          <a:blip r:embed="rId3">
            <a:alphaModFix/>
          </a:blip>
          <a:stretch>
            <a:fillRect/>
          </a:stretch>
        </p:blipFill>
        <p:spPr>
          <a:xfrm>
            <a:off x="-2921375" y="-42650"/>
            <a:ext cx="9144003" cy="5143501"/>
          </a:xfrm>
          <a:prstGeom prst="rect">
            <a:avLst/>
          </a:prstGeom>
          <a:noFill/>
          <a:ln>
            <a:noFill/>
          </a:ln>
        </p:spPr>
      </p:pic>
      <p:pic>
        <p:nvPicPr>
          <p:cNvPr id="167" name="Google Shape;167;p24"/>
          <p:cNvPicPr preferRelativeResize="0"/>
          <p:nvPr/>
        </p:nvPicPr>
        <p:blipFill>
          <a:blip r:embed="rId4">
            <a:alphaModFix/>
          </a:blip>
          <a:stretch>
            <a:fillRect/>
          </a:stretch>
        </p:blipFill>
        <p:spPr>
          <a:xfrm>
            <a:off x="1672700" y="-219875"/>
            <a:ext cx="8281349" cy="5583250"/>
          </a:xfrm>
          <a:prstGeom prst="rect">
            <a:avLst/>
          </a:prstGeom>
          <a:noFill/>
          <a:ln>
            <a:noFill/>
          </a:ln>
        </p:spPr>
      </p:pic>
      <p:sp>
        <p:nvSpPr>
          <p:cNvPr id="168" name="Google Shape;168;p24"/>
          <p:cNvSpPr txBox="1"/>
          <p:nvPr>
            <p:ph type="title"/>
          </p:nvPr>
        </p:nvSpPr>
        <p:spPr>
          <a:xfrm>
            <a:off x="2232425" y="573400"/>
            <a:ext cx="6683100" cy="450000"/>
          </a:xfrm>
          <a:prstGeom prst="rect">
            <a:avLst/>
          </a:prstGeom>
          <a:effectLst>
            <a:outerShdw blurRad="628650" rotWithShape="0" algn="bl" dir="6600000" dist="114300">
              <a:srgbClr val="CCCCCC">
                <a:alpha val="50000"/>
              </a:srgbClr>
            </a:outerShdw>
            <a:reflection blurRad="0" dir="5400000" dist="38100" endA="0" endPos="50000" fadeDir="5400012" kx="0" rotWithShape="0" algn="bl" stA="10000" stPos="0" sy="-100000" ky="0"/>
          </a:effectLst>
        </p:spPr>
        <p:txBody>
          <a:bodyPr anchorCtr="0" anchor="b"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b="0" lang="en" sz="3600">
                <a:latin typeface="Montserrat SemiBold"/>
                <a:ea typeface="Montserrat SemiBold"/>
                <a:cs typeface="Montserrat SemiBold"/>
                <a:sym typeface="Montserrat SemiBold"/>
              </a:rPr>
              <a:t>R E F E R E N C E S </a:t>
            </a:r>
            <a:endParaRPr b="0" sz="3600">
              <a:solidFill>
                <a:srgbClr val="434343"/>
              </a:solidFill>
              <a:latin typeface="Montserrat SemiBold"/>
              <a:ea typeface="Montserrat SemiBold"/>
              <a:cs typeface="Montserrat SemiBold"/>
              <a:sym typeface="Montserrat SemiBold"/>
            </a:endParaRPr>
          </a:p>
        </p:txBody>
      </p:sp>
      <p:sp>
        <p:nvSpPr>
          <p:cNvPr id="169" name="Google Shape;169;p24"/>
          <p:cNvSpPr txBox="1"/>
          <p:nvPr/>
        </p:nvSpPr>
        <p:spPr>
          <a:xfrm>
            <a:off x="2949725" y="1341525"/>
            <a:ext cx="5965800" cy="35556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1. M. Koli, P. Ladge, B. Prasad, R. Boria and N. J. Balur, "Intelligent Baby Incubator," 2018 Second International Conference on Electronics, Communication and Aerospace Technology (ICECA), 2018, pp. 1036-1042, doi: 10.1109/ICECA.2018.8474763. </a:t>
            </a:r>
            <a:endParaRPr sz="1200">
              <a:solidFill>
                <a:schemeClr val="dk1"/>
              </a:solidFill>
              <a:latin typeface="Montserrat Light"/>
              <a:ea typeface="Montserrat Light"/>
              <a:cs typeface="Montserrat Light"/>
              <a:sym typeface="Montserrat Light"/>
            </a:endParaRPr>
          </a:p>
          <a:p>
            <a:pPr indent="0" lvl="0" marL="457200" rtl="0" algn="r">
              <a:lnSpc>
                <a:spcPct val="115000"/>
              </a:lnSpc>
              <a:spcBef>
                <a:spcPts val="0"/>
              </a:spcBef>
              <a:spcAft>
                <a:spcPts val="0"/>
              </a:spcAft>
              <a:buNone/>
            </a:pPr>
            <a:r>
              <a:t/>
            </a:r>
            <a:endParaRPr sz="1200">
              <a:solidFill>
                <a:schemeClr val="dk1"/>
              </a:solidFill>
              <a:latin typeface="Montserrat Light"/>
              <a:ea typeface="Montserrat Light"/>
              <a:cs typeface="Montserrat Light"/>
              <a:sym typeface="Montserrat Light"/>
            </a:endParaRPr>
          </a:p>
          <a:p>
            <a:pPr indent="0" lvl="0" marL="457200" rtl="0" algn="r">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2. https://github.com/kishorens77/Patient-Health-Monitoring-System </a:t>
            </a:r>
            <a:endParaRPr sz="1200">
              <a:solidFill>
                <a:schemeClr val="dk1"/>
              </a:solidFill>
              <a:latin typeface="Montserrat Light"/>
              <a:ea typeface="Montserrat Light"/>
              <a:cs typeface="Montserrat Light"/>
              <a:sym typeface="Montserrat Light"/>
            </a:endParaRPr>
          </a:p>
          <a:p>
            <a:pPr indent="0" lvl="0" marL="457200" rtl="0" algn="r">
              <a:lnSpc>
                <a:spcPct val="115000"/>
              </a:lnSpc>
              <a:spcBef>
                <a:spcPts val="0"/>
              </a:spcBef>
              <a:spcAft>
                <a:spcPts val="0"/>
              </a:spcAft>
              <a:buNone/>
            </a:pPr>
            <a:r>
              <a:t/>
            </a:r>
            <a:endParaRPr sz="1200">
              <a:solidFill>
                <a:schemeClr val="dk1"/>
              </a:solidFill>
              <a:latin typeface="Montserrat Light"/>
              <a:ea typeface="Montserrat Light"/>
              <a:cs typeface="Montserrat Light"/>
              <a:sym typeface="Montserrat Light"/>
            </a:endParaRPr>
          </a:p>
          <a:p>
            <a:pPr indent="0" lvl="0" marL="457200" rtl="0" algn="r">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3. Nayana P N, Umme Hani R, Latha M, Ameena Khan, Bindu Reddy L, 2020, Design of a Portable Real-Time Health Monitoring Model using IOT and Thing Speak, INTERNATIONAL JOURNAL OF ENGINEERING RESEARCH &amp; TECHNOLOGY (IJERT) IETE – 2020 (Volume 8 – Issue 11) </a:t>
            </a:r>
            <a:endParaRPr sz="1200">
              <a:solidFill>
                <a:schemeClr val="dk1"/>
              </a:solidFill>
              <a:latin typeface="Montserrat Light"/>
              <a:ea typeface="Montserrat Light"/>
              <a:cs typeface="Montserrat Light"/>
              <a:sym typeface="Montserrat Light"/>
            </a:endParaRPr>
          </a:p>
          <a:p>
            <a:pPr indent="0" lvl="0" marL="457200" rtl="0" algn="r">
              <a:lnSpc>
                <a:spcPct val="115000"/>
              </a:lnSpc>
              <a:spcBef>
                <a:spcPts val="0"/>
              </a:spcBef>
              <a:spcAft>
                <a:spcPts val="0"/>
              </a:spcAft>
              <a:buNone/>
            </a:pPr>
            <a:r>
              <a:t/>
            </a:r>
            <a:endParaRPr sz="1200">
              <a:solidFill>
                <a:schemeClr val="dk1"/>
              </a:solidFill>
              <a:latin typeface="Montserrat Light"/>
              <a:ea typeface="Montserrat Light"/>
              <a:cs typeface="Montserrat Light"/>
              <a:sym typeface="Montserrat Light"/>
            </a:endParaRPr>
          </a:p>
          <a:p>
            <a:pPr indent="0" lvl="0" marL="457200" rtl="0" algn="r">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4. B. Ashish, "Temperature monitored IoT based smart incubator," 2017 International Conference on I-SMAC (IoT in Social, Mobile, Analytics and Cloud) (I-SMAC), 2017, pp. 497-501, doi: 10.1109/I-SMAC.2017.8058400. </a:t>
            </a:r>
            <a:endParaRPr sz="1200">
              <a:solidFill>
                <a:schemeClr val="dk1"/>
              </a:solidFill>
              <a:latin typeface="Montserrat Light"/>
              <a:ea typeface="Montserrat Light"/>
              <a:cs typeface="Montserrat Light"/>
              <a:sym typeface="Montserrat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p:nvPr/>
        </p:nvSpPr>
        <p:spPr>
          <a:xfrm>
            <a:off x="0" y="-37950"/>
            <a:ext cx="9144000" cy="5219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5"/>
          <p:cNvPicPr preferRelativeResize="0"/>
          <p:nvPr/>
        </p:nvPicPr>
        <p:blipFill>
          <a:blip r:embed="rId3">
            <a:alphaModFix/>
          </a:blip>
          <a:stretch>
            <a:fillRect/>
          </a:stretch>
        </p:blipFill>
        <p:spPr>
          <a:xfrm>
            <a:off x="3177385" y="143825"/>
            <a:ext cx="7762632" cy="5143502"/>
          </a:xfrm>
          <a:prstGeom prst="rect">
            <a:avLst/>
          </a:prstGeom>
          <a:noFill/>
          <a:ln>
            <a:noFill/>
          </a:ln>
        </p:spPr>
      </p:pic>
      <p:sp>
        <p:nvSpPr>
          <p:cNvPr id="176" name="Google Shape;176;p25"/>
          <p:cNvSpPr/>
          <p:nvPr/>
        </p:nvSpPr>
        <p:spPr>
          <a:xfrm>
            <a:off x="5908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179" name="Google Shape;179;p25"/>
          <p:cNvSpPr/>
          <p:nvPr/>
        </p:nvSpPr>
        <p:spPr>
          <a:xfrm>
            <a:off x="0" y="0"/>
            <a:ext cx="27501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5"/>
          <p:cNvPicPr preferRelativeResize="0"/>
          <p:nvPr/>
        </p:nvPicPr>
        <p:blipFill>
          <a:blip r:embed="rId4">
            <a:alphaModFix/>
          </a:blip>
          <a:stretch>
            <a:fillRect/>
          </a:stretch>
        </p:blipFill>
        <p:spPr>
          <a:xfrm>
            <a:off x="-86690" y="0"/>
            <a:ext cx="6490378" cy="5143498"/>
          </a:xfrm>
          <a:prstGeom prst="rect">
            <a:avLst/>
          </a:prstGeom>
          <a:noFill/>
          <a:ln>
            <a:noFill/>
          </a:ln>
        </p:spPr>
      </p:pic>
      <p:sp>
        <p:nvSpPr>
          <p:cNvPr id="181" name="Google Shape;181;p25"/>
          <p:cNvSpPr txBox="1"/>
          <p:nvPr/>
        </p:nvSpPr>
        <p:spPr>
          <a:xfrm>
            <a:off x="280175" y="2515475"/>
            <a:ext cx="56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SemiBold"/>
              <a:ea typeface="Montserrat SemiBold"/>
              <a:cs typeface="Montserrat SemiBold"/>
              <a:sym typeface="Montserrat SemiBold"/>
            </a:endParaRPr>
          </a:p>
        </p:txBody>
      </p:sp>
      <p:sp>
        <p:nvSpPr>
          <p:cNvPr id="182" name="Google Shape;182;p25"/>
          <p:cNvSpPr txBox="1"/>
          <p:nvPr/>
        </p:nvSpPr>
        <p:spPr>
          <a:xfrm>
            <a:off x="352900" y="1907525"/>
            <a:ext cx="4219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424242"/>
                </a:solidFill>
                <a:latin typeface="Montserrat"/>
                <a:ea typeface="Montserrat"/>
                <a:cs typeface="Montserrat"/>
                <a:sym typeface="Montserrat"/>
              </a:rPr>
              <a:t>T H A N K  Y O U  </a:t>
            </a:r>
            <a:endParaRPr sz="1700">
              <a:latin typeface="Old Standard TT"/>
              <a:ea typeface="Old Standard TT"/>
              <a:cs typeface="Old Standard TT"/>
              <a:sym typeface="Old Standard TT"/>
            </a:endParaRPr>
          </a:p>
        </p:txBody>
      </p:sp>
      <p:sp>
        <p:nvSpPr>
          <p:cNvPr id="183" name="Google Shape;183;p25"/>
          <p:cNvSpPr txBox="1"/>
          <p:nvPr/>
        </p:nvSpPr>
        <p:spPr>
          <a:xfrm>
            <a:off x="352900" y="709450"/>
            <a:ext cx="2625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200">
                <a:solidFill>
                  <a:srgbClr val="424242"/>
                </a:solidFill>
                <a:latin typeface="Montserrat Light"/>
                <a:ea typeface="Montserrat Light"/>
                <a:cs typeface="Montserrat Light"/>
                <a:sym typeface="Montserrat Light"/>
              </a:rPr>
              <a:t> </a:t>
            </a:r>
            <a:endParaRPr sz="900">
              <a:latin typeface="Montserrat Light"/>
              <a:ea typeface="Montserrat Light"/>
              <a:cs typeface="Montserrat Light"/>
              <a:sym typeface="Montserrat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4"/>
          <p:cNvPicPr preferRelativeResize="0"/>
          <p:nvPr/>
        </p:nvPicPr>
        <p:blipFill>
          <a:blip r:embed="rId3">
            <a:alphaModFix/>
          </a:blip>
          <a:stretch>
            <a:fillRect/>
          </a:stretch>
        </p:blipFill>
        <p:spPr>
          <a:xfrm>
            <a:off x="-2566992" y="-42650"/>
            <a:ext cx="7717135" cy="5143501"/>
          </a:xfrm>
          <a:prstGeom prst="rect">
            <a:avLst/>
          </a:prstGeom>
          <a:noFill/>
          <a:ln>
            <a:noFill/>
          </a:ln>
        </p:spPr>
      </p:pic>
      <p:pic>
        <p:nvPicPr>
          <p:cNvPr id="70" name="Google Shape;70;p14"/>
          <p:cNvPicPr preferRelativeResize="0"/>
          <p:nvPr/>
        </p:nvPicPr>
        <p:blipFill>
          <a:blip r:embed="rId4">
            <a:alphaModFix/>
          </a:blip>
          <a:stretch>
            <a:fillRect/>
          </a:stretch>
        </p:blipFill>
        <p:spPr>
          <a:xfrm>
            <a:off x="4572000" y="0"/>
            <a:ext cx="5143500" cy="5143500"/>
          </a:xfrm>
          <a:prstGeom prst="rect">
            <a:avLst/>
          </a:prstGeom>
          <a:noFill/>
          <a:ln>
            <a:noFill/>
          </a:ln>
        </p:spPr>
      </p:pic>
      <p:sp>
        <p:nvSpPr>
          <p:cNvPr id="71" name="Google Shape;71;p14"/>
          <p:cNvSpPr/>
          <p:nvPr/>
        </p:nvSpPr>
        <p:spPr>
          <a:xfrm rot="5400000">
            <a:off x="3313200" y="1196700"/>
            <a:ext cx="5267700" cy="2750100"/>
          </a:xfrm>
          <a:prstGeom prst="triangle">
            <a:avLst>
              <a:gd fmla="val 48305"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73" name="Google Shape;73;p14"/>
          <p:cNvSpPr txBox="1"/>
          <p:nvPr>
            <p:ph type="title"/>
          </p:nvPr>
        </p:nvSpPr>
        <p:spPr>
          <a:xfrm>
            <a:off x="3024025" y="1153025"/>
            <a:ext cx="2990100" cy="450000"/>
          </a:xfrm>
          <a:prstGeom prst="rect">
            <a:avLst/>
          </a:prstGeom>
          <a:effectLst>
            <a:outerShdw blurRad="628650" rotWithShape="0" algn="bl" dir="6600000" dist="114300">
              <a:srgbClr val="CCCCCC">
                <a:alpha val="50000"/>
              </a:srgbClr>
            </a:outerShdw>
            <a:reflection blurRad="0" dir="5400000" dist="38100" endA="0" endPos="50000" fadeDir="5400012" kx="0" rotWithShape="0" algn="bl" stA="10000" stPos="0" sy="-100000" ky="0"/>
          </a:effectLst>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00">
                <a:solidFill>
                  <a:srgbClr val="434343"/>
                </a:solidFill>
                <a:latin typeface="Montserrat"/>
                <a:ea typeface="Montserrat"/>
                <a:cs typeface="Montserrat"/>
                <a:sym typeface="Montserrat"/>
              </a:rPr>
              <a:t>                    ABSTRACT</a:t>
            </a:r>
            <a:endParaRPr sz="2800">
              <a:solidFill>
                <a:srgbClr val="434343"/>
              </a:solidFill>
              <a:latin typeface="Montserrat"/>
              <a:ea typeface="Montserrat"/>
              <a:cs typeface="Montserrat"/>
              <a:sym typeface="Montserrat"/>
            </a:endParaRPr>
          </a:p>
        </p:txBody>
      </p:sp>
      <p:pic>
        <p:nvPicPr>
          <p:cNvPr id="74" name="Google Shape;74;p14"/>
          <p:cNvPicPr preferRelativeResize="0"/>
          <p:nvPr/>
        </p:nvPicPr>
        <p:blipFill>
          <a:blip r:embed="rId5">
            <a:alphaModFix/>
          </a:blip>
          <a:stretch>
            <a:fillRect/>
          </a:stretch>
        </p:blipFill>
        <p:spPr>
          <a:xfrm>
            <a:off x="1672700" y="-262525"/>
            <a:ext cx="8281349" cy="5583250"/>
          </a:xfrm>
          <a:prstGeom prst="rect">
            <a:avLst/>
          </a:prstGeom>
          <a:noFill/>
          <a:ln>
            <a:noFill/>
          </a:ln>
        </p:spPr>
      </p:pic>
      <p:sp>
        <p:nvSpPr>
          <p:cNvPr id="75" name="Google Shape;75;p14"/>
          <p:cNvSpPr txBox="1"/>
          <p:nvPr/>
        </p:nvSpPr>
        <p:spPr>
          <a:xfrm>
            <a:off x="3533650" y="214850"/>
            <a:ext cx="5466000" cy="723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500">
                <a:solidFill>
                  <a:srgbClr val="434343"/>
                </a:solidFill>
                <a:latin typeface="Montserrat SemiBold"/>
                <a:ea typeface="Montserrat SemiBold"/>
                <a:cs typeface="Montserrat SemiBold"/>
                <a:sym typeface="Montserrat SemiBold"/>
              </a:rPr>
              <a:t>I N T R O D U C T I O N </a:t>
            </a:r>
            <a:endParaRPr sz="3500">
              <a:solidFill>
                <a:srgbClr val="434343"/>
              </a:solidFill>
              <a:latin typeface="Montserrat SemiBold"/>
              <a:ea typeface="Montserrat SemiBold"/>
              <a:cs typeface="Montserrat SemiBold"/>
              <a:sym typeface="Montserrat SemiBold"/>
            </a:endParaRPr>
          </a:p>
        </p:txBody>
      </p:sp>
      <p:sp>
        <p:nvSpPr>
          <p:cNvPr id="76" name="Google Shape;76;p14"/>
          <p:cNvSpPr txBox="1"/>
          <p:nvPr/>
        </p:nvSpPr>
        <p:spPr>
          <a:xfrm>
            <a:off x="3378150" y="1473325"/>
            <a:ext cx="5621400" cy="2493600"/>
          </a:xfrm>
          <a:prstGeom prst="rect">
            <a:avLst/>
          </a:prstGeom>
          <a:noFill/>
          <a:ln>
            <a:noFill/>
          </a:ln>
        </p:spPr>
        <p:txBody>
          <a:bodyPr anchorCtr="0" anchor="t" bIns="91425" lIns="91425" spcFirstLastPara="1" rIns="91425" wrap="square" tIns="91425">
            <a:spAutoFit/>
          </a:bodyPr>
          <a:lstStyle/>
          <a:p>
            <a:pPr indent="-304800" lvl="0" marL="457200" rtl="0" algn="r">
              <a:lnSpc>
                <a:spcPct val="115000"/>
              </a:lnSpc>
              <a:spcBef>
                <a:spcPts val="0"/>
              </a:spcBef>
              <a:spcAft>
                <a:spcPts val="0"/>
              </a:spcAft>
              <a:buClr>
                <a:schemeClr val="dk1"/>
              </a:buClr>
              <a:buSzPts val="1200"/>
              <a:buFont typeface="Montserrat Light"/>
              <a:buChar char="●"/>
            </a:pPr>
            <a:r>
              <a:rPr lang="en" sz="1200">
                <a:solidFill>
                  <a:schemeClr val="dk1"/>
                </a:solidFill>
                <a:latin typeface="Montserrat Light"/>
                <a:ea typeface="Montserrat Light"/>
                <a:cs typeface="Montserrat Light"/>
                <a:sym typeface="Montserrat Light"/>
              </a:rPr>
              <a:t>An infant incubator is a device that consists of a hard box-like shell that allows an infant to be kept in a controlled environment for medical treatment.Temperature, relative humidity, and oxygen concentration are all maintained at a constant level in a neonatal incubator.</a:t>
            </a:r>
            <a:endParaRPr sz="1200">
              <a:solidFill>
                <a:schemeClr val="dk1"/>
              </a:solidFill>
              <a:latin typeface="Montserrat Light"/>
              <a:ea typeface="Montserrat Light"/>
              <a:cs typeface="Montserrat Light"/>
              <a:sym typeface="Montserrat Light"/>
            </a:endParaRPr>
          </a:p>
          <a:p>
            <a:pPr indent="0" lvl="0" marL="914400" rtl="0" algn="r">
              <a:lnSpc>
                <a:spcPct val="115000"/>
              </a:lnSpc>
              <a:spcBef>
                <a:spcPts val="0"/>
              </a:spcBef>
              <a:spcAft>
                <a:spcPts val="0"/>
              </a:spcAft>
              <a:buNone/>
            </a:pPr>
            <a:r>
              <a:t/>
            </a:r>
            <a:endParaRPr sz="1200">
              <a:solidFill>
                <a:schemeClr val="dk1"/>
              </a:solidFill>
              <a:latin typeface="Montserrat Light"/>
              <a:ea typeface="Montserrat Light"/>
              <a:cs typeface="Montserrat Light"/>
              <a:sym typeface="Montserrat Light"/>
            </a:endParaRPr>
          </a:p>
          <a:p>
            <a:pPr indent="-304800" lvl="0" marL="457200" rtl="0" algn="r">
              <a:lnSpc>
                <a:spcPct val="115000"/>
              </a:lnSpc>
              <a:spcBef>
                <a:spcPts val="0"/>
              </a:spcBef>
              <a:spcAft>
                <a:spcPts val="0"/>
              </a:spcAft>
              <a:buClr>
                <a:schemeClr val="dk1"/>
              </a:buClr>
              <a:buSzPts val="1200"/>
              <a:buFont typeface="Montserrat Light"/>
              <a:buChar char="●"/>
            </a:pPr>
            <a:r>
              <a:rPr lang="en" sz="1200">
                <a:solidFill>
                  <a:schemeClr val="dk1"/>
                </a:solidFill>
                <a:latin typeface="Montserrat Light"/>
                <a:ea typeface="Montserrat Light"/>
                <a:cs typeface="Montserrat Light"/>
                <a:sym typeface="Montserrat Light"/>
              </a:rPr>
              <a:t>Incubators are used in conjunction with other equipment and methods to provide the greatest possible environment and continuous monitoring for babies who require special assistance.</a:t>
            </a:r>
            <a:endParaRPr sz="1200">
              <a:solidFill>
                <a:schemeClr val="dk1"/>
              </a:solidFill>
              <a:latin typeface="Montserrat Light"/>
              <a:ea typeface="Montserrat Light"/>
              <a:cs typeface="Montserrat Light"/>
              <a:sym typeface="Montserrat Light"/>
            </a:endParaRPr>
          </a:p>
          <a:p>
            <a:pPr indent="0" lvl="0" marL="914400" rtl="0" algn="r">
              <a:lnSpc>
                <a:spcPct val="115000"/>
              </a:lnSpc>
              <a:spcBef>
                <a:spcPts val="0"/>
              </a:spcBef>
              <a:spcAft>
                <a:spcPts val="0"/>
              </a:spcAft>
              <a:buNone/>
            </a:pPr>
            <a:r>
              <a:t/>
            </a:r>
            <a:endParaRPr sz="1200">
              <a:solidFill>
                <a:schemeClr val="dk1"/>
              </a:solidFill>
              <a:latin typeface="Montserrat Light"/>
              <a:ea typeface="Montserrat Light"/>
              <a:cs typeface="Montserrat Light"/>
              <a:sym typeface="Montserrat Light"/>
            </a:endParaRPr>
          </a:p>
          <a:p>
            <a:pPr indent="0" lvl="0" marL="457200" rtl="0" algn="r">
              <a:lnSpc>
                <a:spcPct val="115000"/>
              </a:lnSpc>
              <a:spcBef>
                <a:spcPts val="0"/>
              </a:spcBef>
              <a:spcAft>
                <a:spcPts val="0"/>
              </a:spcAft>
              <a:buNone/>
            </a:pPr>
            <a:r>
              <a:t/>
            </a:r>
            <a:endParaRPr sz="1200">
              <a:solidFill>
                <a:schemeClr val="dk1"/>
              </a:solidFill>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5"/>
          <p:cNvPicPr preferRelativeResize="0"/>
          <p:nvPr/>
        </p:nvPicPr>
        <p:blipFill>
          <a:blip r:embed="rId3">
            <a:alphaModFix/>
          </a:blip>
          <a:stretch>
            <a:fillRect/>
          </a:stretch>
        </p:blipFill>
        <p:spPr>
          <a:xfrm>
            <a:off x="-2566992" y="-42650"/>
            <a:ext cx="7717135" cy="5143501"/>
          </a:xfrm>
          <a:prstGeom prst="rect">
            <a:avLst/>
          </a:prstGeom>
          <a:noFill/>
          <a:ln>
            <a:noFill/>
          </a:ln>
        </p:spPr>
      </p:pic>
      <p:pic>
        <p:nvPicPr>
          <p:cNvPr id="82" name="Google Shape;82;p15"/>
          <p:cNvPicPr preferRelativeResize="0"/>
          <p:nvPr/>
        </p:nvPicPr>
        <p:blipFill>
          <a:blip r:embed="rId4">
            <a:alphaModFix/>
          </a:blip>
          <a:stretch>
            <a:fillRect/>
          </a:stretch>
        </p:blipFill>
        <p:spPr>
          <a:xfrm>
            <a:off x="4572000" y="0"/>
            <a:ext cx="5143500" cy="5143500"/>
          </a:xfrm>
          <a:prstGeom prst="rect">
            <a:avLst/>
          </a:prstGeom>
          <a:noFill/>
          <a:ln>
            <a:noFill/>
          </a:ln>
        </p:spPr>
      </p:pic>
      <p:sp>
        <p:nvSpPr>
          <p:cNvPr id="83" name="Google Shape;83;p15"/>
          <p:cNvSpPr/>
          <p:nvPr/>
        </p:nvSpPr>
        <p:spPr>
          <a:xfrm rot="5400000">
            <a:off x="3313200" y="1196700"/>
            <a:ext cx="5267700" cy="2750100"/>
          </a:xfrm>
          <a:prstGeom prst="triangle">
            <a:avLst>
              <a:gd fmla="val 48305"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85" name="Google Shape;85;p15"/>
          <p:cNvSpPr txBox="1"/>
          <p:nvPr>
            <p:ph type="title"/>
          </p:nvPr>
        </p:nvSpPr>
        <p:spPr>
          <a:xfrm>
            <a:off x="3024025" y="1153025"/>
            <a:ext cx="2990100" cy="450000"/>
          </a:xfrm>
          <a:prstGeom prst="rect">
            <a:avLst/>
          </a:prstGeom>
          <a:effectLst>
            <a:outerShdw blurRad="628650" rotWithShape="0" algn="bl" dir="6600000" dist="114300">
              <a:srgbClr val="CCCCCC">
                <a:alpha val="50000"/>
              </a:srgbClr>
            </a:outerShdw>
            <a:reflection blurRad="0" dir="5400000" dist="38100" endA="0" endPos="50000" fadeDir="5400012" kx="0" rotWithShape="0" algn="bl" stA="10000" stPos="0" sy="-100000" ky="0"/>
          </a:effectLst>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00">
                <a:solidFill>
                  <a:srgbClr val="434343"/>
                </a:solidFill>
                <a:latin typeface="Montserrat"/>
                <a:ea typeface="Montserrat"/>
                <a:cs typeface="Montserrat"/>
                <a:sym typeface="Montserrat"/>
              </a:rPr>
              <a:t>                    ABSTRACT</a:t>
            </a:r>
            <a:endParaRPr sz="2800">
              <a:solidFill>
                <a:srgbClr val="434343"/>
              </a:solidFill>
              <a:latin typeface="Montserrat"/>
              <a:ea typeface="Montserrat"/>
              <a:cs typeface="Montserrat"/>
              <a:sym typeface="Montserrat"/>
            </a:endParaRPr>
          </a:p>
        </p:txBody>
      </p:sp>
      <p:pic>
        <p:nvPicPr>
          <p:cNvPr id="86" name="Google Shape;86;p15"/>
          <p:cNvPicPr preferRelativeResize="0"/>
          <p:nvPr/>
        </p:nvPicPr>
        <p:blipFill>
          <a:blip r:embed="rId5">
            <a:alphaModFix/>
          </a:blip>
          <a:stretch>
            <a:fillRect/>
          </a:stretch>
        </p:blipFill>
        <p:spPr>
          <a:xfrm>
            <a:off x="1672700" y="-262525"/>
            <a:ext cx="8281349" cy="5583250"/>
          </a:xfrm>
          <a:prstGeom prst="rect">
            <a:avLst/>
          </a:prstGeom>
          <a:noFill/>
          <a:ln>
            <a:noFill/>
          </a:ln>
        </p:spPr>
      </p:pic>
      <p:sp>
        <p:nvSpPr>
          <p:cNvPr id="87" name="Google Shape;87;p15"/>
          <p:cNvSpPr txBox="1"/>
          <p:nvPr/>
        </p:nvSpPr>
        <p:spPr>
          <a:xfrm>
            <a:off x="3511850" y="193050"/>
            <a:ext cx="5466000" cy="723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500">
                <a:solidFill>
                  <a:srgbClr val="434343"/>
                </a:solidFill>
                <a:latin typeface="Montserrat SemiBold"/>
                <a:ea typeface="Montserrat SemiBold"/>
                <a:cs typeface="Montserrat SemiBold"/>
                <a:sym typeface="Montserrat SemiBold"/>
              </a:rPr>
              <a:t>O B J E C T I V E S</a:t>
            </a:r>
            <a:endParaRPr sz="3500">
              <a:solidFill>
                <a:srgbClr val="434343"/>
              </a:solidFill>
              <a:latin typeface="Montserrat SemiBold"/>
              <a:ea typeface="Montserrat SemiBold"/>
              <a:cs typeface="Montserrat SemiBold"/>
              <a:sym typeface="Montserrat SemiBold"/>
            </a:endParaRPr>
          </a:p>
        </p:txBody>
      </p:sp>
      <p:sp>
        <p:nvSpPr>
          <p:cNvPr id="88" name="Google Shape;88;p15"/>
          <p:cNvSpPr txBox="1"/>
          <p:nvPr/>
        </p:nvSpPr>
        <p:spPr>
          <a:xfrm>
            <a:off x="3356350" y="1025525"/>
            <a:ext cx="5621400" cy="3130800"/>
          </a:xfrm>
          <a:prstGeom prst="rect">
            <a:avLst/>
          </a:prstGeom>
          <a:noFill/>
          <a:ln>
            <a:noFill/>
          </a:ln>
        </p:spPr>
        <p:txBody>
          <a:bodyPr anchorCtr="0" anchor="t" bIns="91425" lIns="91425" spcFirstLastPara="1" rIns="91425" wrap="square" tIns="91425">
            <a:spAutoFit/>
          </a:bodyPr>
          <a:lstStyle/>
          <a:p>
            <a:pPr indent="-304800" lvl="0" marL="457200" rtl="0" algn="r">
              <a:lnSpc>
                <a:spcPct val="115000"/>
              </a:lnSpc>
              <a:spcBef>
                <a:spcPts val="0"/>
              </a:spcBef>
              <a:spcAft>
                <a:spcPts val="0"/>
              </a:spcAft>
              <a:buClr>
                <a:schemeClr val="dk1"/>
              </a:buClr>
              <a:buSzPts val="1200"/>
              <a:buFont typeface="Montserrat Light"/>
              <a:buAutoNum type="arabicPeriod"/>
            </a:pPr>
            <a:r>
              <a:rPr lang="en" sz="1200">
                <a:solidFill>
                  <a:schemeClr val="dk1"/>
                </a:solidFill>
                <a:latin typeface="Montserrat Light"/>
                <a:ea typeface="Montserrat Light"/>
                <a:cs typeface="Montserrat Light"/>
                <a:sym typeface="Montserrat Light"/>
              </a:rPr>
              <a:t> Accumulating Real Time Data,Sensing multiple health parameters of the baby continuously, Incorporating the LED system for easy assessment of the </a:t>
            </a:r>
            <a:r>
              <a:rPr lang="en" sz="1200">
                <a:solidFill>
                  <a:schemeClr val="dk1"/>
                </a:solidFill>
                <a:latin typeface="Montserrat Light"/>
                <a:ea typeface="Montserrat Light"/>
                <a:cs typeface="Montserrat Light"/>
                <a:sym typeface="Montserrat Light"/>
              </a:rPr>
              <a:t>situation and raid alert in case </a:t>
            </a:r>
            <a:endParaRPr sz="1200">
              <a:solidFill>
                <a:schemeClr val="dk1"/>
              </a:solidFill>
              <a:latin typeface="Montserrat Light"/>
              <a:ea typeface="Montserrat Light"/>
              <a:cs typeface="Montserrat Light"/>
              <a:sym typeface="Montserrat Light"/>
            </a:endParaRPr>
          </a:p>
          <a:p>
            <a:pPr indent="0" lvl="0" marL="0" rtl="0" algn="r">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                 of emergency.</a:t>
            </a:r>
            <a:endParaRPr sz="1200">
              <a:solidFill>
                <a:schemeClr val="dk1"/>
              </a:solidFill>
              <a:latin typeface="Montserrat Light"/>
              <a:ea typeface="Montserrat Light"/>
              <a:cs typeface="Montserrat Light"/>
              <a:sym typeface="Montserrat Light"/>
            </a:endParaRPr>
          </a:p>
          <a:p>
            <a:pPr indent="0" lvl="0" marL="457200" rtl="0" algn="r">
              <a:lnSpc>
                <a:spcPct val="115000"/>
              </a:lnSpc>
              <a:spcBef>
                <a:spcPts val="0"/>
              </a:spcBef>
              <a:spcAft>
                <a:spcPts val="0"/>
              </a:spcAft>
              <a:buClr>
                <a:schemeClr val="dk1"/>
              </a:buClr>
              <a:buSzPts val="1100"/>
              <a:buFont typeface="Arial"/>
              <a:buNone/>
            </a:pPr>
            <a:r>
              <a:rPr lang="en" sz="1200">
                <a:solidFill>
                  <a:schemeClr val="dk1"/>
                </a:solidFill>
                <a:latin typeface="Montserrat Light"/>
                <a:ea typeface="Montserrat Light"/>
                <a:cs typeface="Montserrat Light"/>
                <a:sym typeface="Montserrat Light"/>
              </a:rPr>
              <a:t>2.    Collecting and Storing the sensed data - It can help in better assessment and analysis of baby’s health. Cloud data storage and excel sheet for   assessment for future references for doctors, web server for display of instantaneous data, and pushover app for alert notifications.</a:t>
            </a:r>
            <a:endParaRPr sz="1200">
              <a:solidFill>
                <a:schemeClr val="dk1"/>
              </a:solidFill>
              <a:latin typeface="Montserrat Light"/>
              <a:ea typeface="Montserrat Light"/>
              <a:cs typeface="Montserrat Light"/>
              <a:sym typeface="Montserrat Light"/>
            </a:endParaRPr>
          </a:p>
          <a:p>
            <a:pPr indent="0" lvl="0" marL="457200" rtl="0" algn="r">
              <a:lnSpc>
                <a:spcPct val="115000"/>
              </a:lnSpc>
              <a:spcBef>
                <a:spcPts val="0"/>
              </a:spcBef>
              <a:spcAft>
                <a:spcPts val="0"/>
              </a:spcAft>
              <a:buClr>
                <a:schemeClr val="dk1"/>
              </a:buClr>
              <a:buSzPts val="1100"/>
              <a:buFont typeface="Arial"/>
              <a:buNone/>
            </a:pPr>
            <a:r>
              <a:rPr lang="en" sz="1200">
                <a:solidFill>
                  <a:schemeClr val="dk1"/>
                </a:solidFill>
                <a:latin typeface="Montserrat Light"/>
                <a:ea typeface="Montserrat Light"/>
                <a:cs typeface="Montserrat Light"/>
                <a:sym typeface="Montserrat Light"/>
              </a:rPr>
              <a:t>3.   Providing this data to the parents of the baby - Efficient visual display of thingspeak data is easily accessible by the parents providing real time data about their baby. and enables them to keep track of their baby’s health conditions. </a:t>
            </a:r>
            <a:endParaRPr sz="1200">
              <a:solidFill>
                <a:schemeClr val="dk1"/>
              </a:solidFill>
              <a:latin typeface="Montserrat Light"/>
              <a:ea typeface="Montserrat Light"/>
              <a:cs typeface="Montserrat Light"/>
              <a:sym typeface="Montserrat Light"/>
            </a:endParaRPr>
          </a:p>
          <a:p>
            <a:pPr indent="0" lvl="0" marL="457200" rtl="0" algn="r">
              <a:lnSpc>
                <a:spcPct val="115000"/>
              </a:lnSpc>
              <a:spcBef>
                <a:spcPts val="0"/>
              </a:spcBef>
              <a:spcAft>
                <a:spcPts val="0"/>
              </a:spcAft>
              <a:buNone/>
            </a:pPr>
            <a:r>
              <a:t/>
            </a:r>
            <a:endParaRPr sz="1200">
              <a:solidFill>
                <a:schemeClr val="dk1"/>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2566992" y="-42650"/>
            <a:ext cx="7717135" cy="5143501"/>
          </a:xfrm>
          <a:prstGeom prst="rect">
            <a:avLst/>
          </a:prstGeom>
          <a:noFill/>
          <a:ln>
            <a:noFill/>
          </a:ln>
        </p:spPr>
      </p:pic>
      <p:pic>
        <p:nvPicPr>
          <p:cNvPr id="94" name="Google Shape;94;p16"/>
          <p:cNvPicPr preferRelativeResize="0"/>
          <p:nvPr/>
        </p:nvPicPr>
        <p:blipFill>
          <a:blip r:embed="rId4">
            <a:alphaModFix/>
          </a:blip>
          <a:stretch>
            <a:fillRect/>
          </a:stretch>
        </p:blipFill>
        <p:spPr>
          <a:xfrm>
            <a:off x="4572000" y="0"/>
            <a:ext cx="5143500" cy="5143500"/>
          </a:xfrm>
          <a:prstGeom prst="rect">
            <a:avLst/>
          </a:prstGeom>
          <a:noFill/>
          <a:ln>
            <a:noFill/>
          </a:ln>
        </p:spPr>
      </p:pic>
      <p:sp>
        <p:nvSpPr>
          <p:cNvPr id="95" name="Google Shape;95;p16"/>
          <p:cNvSpPr/>
          <p:nvPr/>
        </p:nvSpPr>
        <p:spPr>
          <a:xfrm rot="5400000">
            <a:off x="3313200" y="1196700"/>
            <a:ext cx="5267700" cy="2750100"/>
          </a:xfrm>
          <a:prstGeom prst="triangle">
            <a:avLst>
              <a:gd fmla="val 48305"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nvSpPr>
        <p:spPr>
          <a:xfrm>
            <a:off x="2885575" y="1473325"/>
            <a:ext cx="3267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38761D"/>
              </a:solidFill>
              <a:latin typeface="Montserrat Light"/>
              <a:ea typeface="Montserrat Light"/>
              <a:cs typeface="Montserrat Light"/>
              <a:sym typeface="Montserrat Light"/>
            </a:endParaRPr>
          </a:p>
        </p:txBody>
      </p:sp>
      <p:sp>
        <p:nvSpPr>
          <p:cNvPr id="97" name="Google Shape;97;p16"/>
          <p:cNvSpPr txBox="1"/>
          <p:nvPr>
            <p:ph type="title"/>
          </p:nvPr>
        </p:nvSpPr>
        <p:spPr>
          <a:xfrm>
            <a:off x="3024025" y="1153025"/>
            <a:ext cx="2990100" cy="450000"/>
          </a:xfrm>
          <a:prstGeom prst="rect">
            <a:avLst/>
          </a:prstGeom>
          <a:effectLst>
            <a:outerShdw blurRad="628650" rotWithShape="0" algn="bl" dir="6600000" dist="114300">
              <a:srgbClr val="CCCCCC">
                <a:alpha val="50000"/>
              </a:srgbClr>
            </a:outerShdw>
            <a:reflection blurRad="0" dir="5400000" dist="38100" endA="0" endPos="50000" fadeDir="5400012" kx="0" rotWithShape="0" algn="bl" stA="10000" stPos="0" sy="-100000" ky="0"/>
          </a:effectLst>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00">
                <a:solidFill>
                  <a:srgbClr val="434343"/>
                </a:solidFill>
                <a:latin typeface="Montserrat"/>
                <a:ea typeface="Montserrat"/>
                <a:cs typeface="Montserrat"/>
                <a:sym typeface="Montserrat"/>
              </a:rPr>
              <a:t>                    ABSTRACT</a:t>
            </a:r>
            <a:endParaRPr sz="2800">
              <a:solidFill>
                <a:srgbClr val="434343"/>
              </a:solidFill>
              <a:latin typeface="Montserrat"/>
              <a:ea typeface="Montserrat"/>
              <a:cs typeface="Montserrat"/>
              <a:sym typeface="Montserrat"/>
            </a:endParaRPr>
          </a:p>
        </p:txBody>
      </p:sp>
      <p:pic>
        <p:nvPicPr>
          <p:cNvPr id="98" name="Google Shape;98;p16"/>
          <p:cNvPicPr preferRelativeResize="0"/>
          <p:nvPr/>
        </p:nvPicPr>
        <p:blipFill>
          <a:blip r:embed="rId5">
            <a:alphaModFix/>
          </a:blip>
          <a:stretch>
            <a:fillRect/>
          </a:stretch>
        </p:blipFill>
        <p:spPr>
          <a:xfrm>
            <a:off x="1672700" y="-314400"/>
            <a:ext cx="8281349" cy="5583250"/>
          </a:xfrm>
          <a:prstGeom prst="rect">
            <a:avLst/>
          </a:prstGeom>
          <a:noFill/>
          <a:ln>
            <a:noFill/>
          </a:ln>
        </p:spPr>
      </p:pic>
      <p:sp>
        <p:nvSpPr>
          <p:cNvPr id="99" name="Google Shape;99;p16"/>
          <p:cNvSpPr txBox="1"/>
          <p:nvPr/>
        </p:nvSpPr>
        <p:spPr>
          <a:xfrm>
            <a:off x="2769125" y="223725"/>
            <a:ext cx="68658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rgbClr val="434343"/>
                </a:solidFill>
                <a:latin typeface="Montserrat SemiBold"/>
                <a:ea typeface="Montserrat SemiBold"/>
                <a:cs typeface="Montserrat SemiBold"/>
                <a:sym typeface="Montserrat SemiBold"/>
              </a:rPr>
              <a:t>C O M P O N E N T S  U S E D </a:t>
            </a:r>
            <a:endParaRPr sz="3500">
              <a:solidFill>
                <a:srgbClr val="434343"/>
              </a:solidFill>
              <a:latin typeface="Montserrat SemiBold"/>
              <a:ea typeface="Montserrat SemiBold"/>
              <a:cs typeface="Montserrat SemiBold"/>
              <a:sym typeface="Montserrat SemiBold"/>
            </a:endParaRPr>
          </a:p>
        </p:txBody>
      </p:sp>
      <p:sp>
        <p:nvSpPr>
          <p:cNvPr id="100" name="Google Shape;100;p16"/>
          <p:cNvSpPr txBox="1"/>
          <p:nvPr/>
        </p:nvSpPr>
        <p:spPr>
          <a:xfrm>
            <a:off x="3356350" y="1025525"/>
            <a:ext cx="5621400" cy="3693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t/>
            </a:r>
            <a:endParaRPr sz="1200">
              <a:solidFill>
                <a:schemeClr val="dk1"/>
              </a:solidFill>
              <a:latin typeface="Montserrat Light"/>
              <a:ea typeface="Montserrat Light"/>
              <a:cs typeface="Montserrat Light"/>
              <a:sym typeface="Montserrat Light"/>
            </a:endParaRPr>
          </a:p>
        </p:txBody>
      </p:sp>
      <p:graphicFrame>
        <p:nvGraphicFramePr>
          <p:cNvPr id="101" name="Google Shape;101;p16"/>
          <p:cNvGraphicFramePr/>
          <p:nvPr/>
        </p:nvGraphicFramePr>
        <p:xfrm>
          <a:off x="3356350" y="1324950"/>
          <a:ext cx="3000000" cy="3000000"/>
        </p:xfrm>
        <a:graphic>
          <a:graphicData uri="http://schemas.openxmlformats.org/drawingml/2006/table">
            <a:tbl>
              <a:tblPr>
                <a:noFill/>
                <a:tableStyleId>{DD139EAB-2915-4343-89DF-E14D4C3A8EFE}</a:tableStyleId>
              </a:tblPr>
              <a:tblGrid>
                <a:gridCol w="1303300"/>
                <a:gridCol w="4256800"/>
              </a:tblGrid>
              <a:tr h="517375">
                <a:tc>
                  <a:txBody>
                    <a:bodyPr/>
                    <a:lstStyle/>
                    <a:p>
                      <a:pPr indent="0" lvl="0" marL="0" rtl="0" algn="l">
                        <a:spcBef>
                          <a:spcPts val="0"/>
                        </a:spcBef>
                        <a:spcAft>
                          <a:spcPts val="0"/>
                        </a:spcAft>
                        <a:buNone/>
                      </a:pPr>
                      <a:r>
                        <a:rPr b="1" lang="en">
                          <a:latin typeface="Montserrat"/>
                          <a:ea typeface="Montserrat"/>
                          <a:cs typeface="Montserrat"/>
                          <a:sym typeface="Montserrat"/>
                        </a:rPr>
                        <a:t>S  N O .</a:t>
                      </a:r>
                      <a:endParaRPr b="1">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1100"/>
                        </a:spcAft>
                        <a:buClr>
                          <a:schemeClr val="dk1"/>
                        </a:buClr>
                        <a:buSzPts val="1100"/>
                        <a:buFont typeface="Arial"/>
                        <a:buNone/>
                      </a:pPr>
                      <a:r>
                        <a:rPr b="1" lang="en" sz="1200">
                          <a:solidFill>
                            <a:schemeClr val="dk1"/>
                          </a:solidFill>
                          <a:latin typeface="Montserrat"/>
                          <a:ea typeface="Montserrat"/>
                          <a:cs typeface="Montserrat"/>
                          <a:sym typeface="Montserrat"/>
                        </a:rPr>
                        <a:t>NAME </a:t>
                      </a:r>
                      <a:endParaRPr b="1">
                        <a:latin typeface="Montserrat"/>
                        <a:ea typeface="Montserrat"/>
                        <a:cs typeface="Montserrat"/>
                        <a:sym typeface="Montserrat"/>
                      </a:endParaRPr>
                    </a:p>
                  </a:txBody>
                  <a:tcPr marT="91425" marB="91425" marR="91425" marL="91425"/>
                </a:tc>
              </a:tr>
              <a:tr h="456475">
                <a:tc>
                  <a:txBody>
                    <a:bodyPr/>
                    <a:lstStyle/>
                    <a:p>
                      <a:pPr indent="-330200" lvl="0" marL="457200" rtl="0" algn="l">
                        <a:spcBef>
                          <a:spcPts val="0"/>
                        </a:spcBef>
                        <a:spcAft>
                          <a:spcPts val="0"/>
                        </a:spcAft>
                        <a:buSzPts val="1600"/>
                        <a:buFont typeface="Fira Sans Extra Condensed"/>
                        <a:buAutoNum type="arabicPeriod"/>
                      </a:pPr>
                      <a:r>
                        <a:t/>
                      </a:r>
                      <a:endParaRPr sz="1600">
                        <a:latin typeface="Fira Sans Extra Condensed"/>
                        <a:ea typeface="Fira Sans Extra Condensed"/>
                        <a:cs typeface="Fira Sans Extra Condensed"/>
                        <a:sym typeface="Fira Sans Extra Condensed"/>
                      </a:endParaRPr>
                    </a:p>
                  </a:txBody>
                  <a:tcPr marT="91425" marB="91425" marR="91425" marL="91425"/>
                </a:tc>
                <a:tc>
                  <a:txBody>
                    <a:bodyPr/>
                    <a:lstStyle/>
                    <a:p>
                      <a:pPr indent="0" lvl="0" marL="0" rtl="0" algn="l">
                        <a:lnSpc>
                          <a:spcPct val="142857"/>
                        </a:lnSpc>
                        <a:spcBef>
                          <a:spcPts val="0"/>
                        </a:spcBef>
                        <a:spcAft>
                          <a:spcPts val="1100"/>
                        </a:spcAft>
                        <a:buClr>
                          <a:schemeClr val="dk1"/>
                        </a:buClr>
                        <a:buSzPts val="1100"/>
                        <a:buFont typeface="Arial"/>
                        <a:buNone/>
                      </a:pPr>
                      <a:r>
                        <a:rPr lang="en">
                          <a:solidFill>
                            <a:schemeClr val="dk1"/>
                          </a:solidFill>
                          <a:latin typeface="Fira Sans Extra Condensed"/>
                          <a:ea typeface="Fira Sans Extra Condensed"/>
                          <a:cs typeface="Fira Sans Extra Condensed"/>
                          <a:sym typeface="Fira Sans Extra Condensed"/>
                        </a:rPr>
                        <a:t>ESP8266 -01 Development Board</a:t>
                      </a:r>
                      <a:endParaRPr sz="1600">
                        <a:latin typeface="Fira Sans Extra Condensed"/>
                        <a:ea typeface="Fira Sans Extra Condensed"/>
                        <a:cs typeface="Fira Sans Extra Condensed"/>
                        <a:sym typeface="Fira Sans Extra Condensed"/>
                      </a:endParaRPr>
                    </a:p>
                  </a:txBody>
                  <a:tcPr marT="91425" marB="91425" marR="91425" marL="91425">
                    <a:lnB cap="flat" cmpd="sng" w="9525">
                      <a:solidFill>
                        <a:srgbClr val="000000"/>
                      </a:solidFill>
                      <a:prstDash val="solid"/>
                      <a:round/>
                      <a:headEnd len="sm" w="sm" type="none"/>
                      <a:tailEnd len="sm" w="sm" type="none"/>
                    </a:lnB>
                  </a:tcPr>
                </a:tc>
              </a:tr>
              <a:tr h="456475">
                <a:tc>
                  <a:txBody>
                    <a:bodyPr/>
                    <a:lstStyle/>
                    <a:p>
                      <a:pPr indent="0" lvl="0" marL="0" rtl="0" algn="l">
                        <a:spcBef>
                          <a:spcPts val="0"/>
                        </a:spcBef>
                        <a:spcAft>
                          <a:spcPts val="0"/>
                        </a:spcAft>
                        <a:buNone/>
                      </a:pPr>
                      <a:r>
                        <a:rPr lang="en" sz="1600">
                          <a:latin typeface="Fira Sans Extra Condensed"/>
                          <a:ea typeface="Fira Sans Extra Condensed"/>
                          <a:cs typeface="Fira Sans Extra Condensed"/>
                          <a:sym typeface="Fira Sans Extra Condensed"/>
                        </a:rPr>
                        <a:t>  2. </a:t>
                      </a:r>
                      <a:endParaRPr sz="1600">
                        <a:latin typeface="Fira Sans Extra Condensed"/>
                        <a:ea typeface="Fira Sans Extra Condensed"/>
                        <a:cs typeface="Fira Sans Extra Condensed"/>
                        <a:sym typeface="Fira Sans Extra Condensed"/>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l">
                        <a:lnSpc>
                          <a:spcPct val="142857"/>
                        </a:lnSpc>
                        <a:spcBef>
                          <a:spcPts val="0"/>
                        </a:spcBef>
                        <a:spcAft>
                          <a:spcPts val="1100"/>
                        </a:spcAft>
                        <a:buNone/>
                      </a:pPr>
                      <a:r>
                        <a:rPr lang="en">
                          <a:latin typeface="Fira Sans Extra Condensed"/>
                          <a:ea typeface="Fira Sans Extra Condensed"/>
                          <a:cs typeface="Fira Sans Extra Condensed"/>
                          <a:sym typeface="Fira Sans Extra Condensed"/>
                        </a:rPr>
                        <a:t>Arduino Uno</a:t>
                      </a:r>
                      <a:endParaRPr>
                        <a:latin typeface="Fira Sans Extra Condensed"/>
                        <a:ea typeface="Fira Sans Extra Condensed"/>
                        <a:cs typeface="Fira Sans Extra Condensed"/>
                        <a:sym typeface="Fira Sans Extra Condensed"/>
                      </a:endParaRPr>
                    </a:p>
                  </a:txBody>
                  <a:tcPr marT="76200" marB="76200" marR="76200" marL="762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r>
              <a:tr h="456475">
                <a:tc>
                  <a:txBody>
                    <a:bodyPr/>
                    <a:lstStyle/>
                    <a:p>
                      <a:pPr indent="0" lvl="0" marL="0" rtl="0" algn="l">
                        <a:spcBef>
                          <a:spcPts val="0"/>
                        </a:spcBef>
                        <a:spcAft>
                          <a:spcPts val="0"/>
                        </a:spcAft>
                        <a:buNone/>
                      </a:pPr>
                      <a:r>
                        <a:rPr lang="en" sz="1600">
                          <a:latin typeface="Fira Sans Extra Condensed"/>
                          <a:ea typeface="Fira Sans Extra Condensed"/>
                          <a:cs typeface="Fira Sans Extra Condensed"/>
                          <a:sym typeface="Fira Sans Extra Condensed"/>
                        </a:rPr>
                        <a:t>  3. </a:t>
                      </a:r>
                      <a:endParaRPr sz="1600">
                        <a:latin typeface="Fira Sans Extra Condensed"/>
                        <a:ea typeface="Fira Sans Extra Condensed"/>
                        <a:cs typeface="Fira Sans Extra Condensed"/>
                        <a:sym typeface="Fira Sans Extra Condensed"/>
                      </a:endParaRPr>
                    </a:p>
                  </a:txBody>
                  <a:tcPr marT="91425" marB="91425" marR="91425" marL="91425"/>
                </a:tc>
                <a:tc>
                  <a:txBody>
                    <a:bodyPr/>
                    <a:lstStyle/>
                    <a:p>
                      <a:pPr indent="0" lvl="0" marL="0" rtl="0" algn="l">
                        <a:lnSpc>
                          <a:spcPct val="142857"/>
                        </a:lnSpc>
                        <a:spcBef>
                          <a:spcPts val="0"/>
                        </a:spcBef>
                        <a:spcAft>
                          <a:spcPts val="1100"/>
                        </a:spcAft>
                        <a:buClr>
                          <a:schemeClr val="dk1"/>
                        </a:buClr>
                        <a:buSzPts val="1100"/>
                        <a:buFont typeface="Arial"/>
                        <a:buNone/>
                      </a:pPr>
                      <a:r>
                        <a:rPr lang="en">
                          <a:solidFill>
                            <a:schemeClr val="dk1"/>
                          </a:solidFill>
                          <a:latin typeface="Fira Sans Extra Condensed"/>
                          <a:ea typeface="Fira Sans Extra Condensed"/>
                          <a:cs typeface="Fira Sans Extra Condensed"/>
                          <a:sym typeface="Fira Sans Extra Condensed"/>
                        </a:rPr>
                        <a:t>LM35 Temperature sensor</a:t>
                      </a:r>
                      <a:endParaRPr sz="1600">
                        <a:latin typeface="Fira Sans Extra Condensed"/>
                        <a:ea typeface="Fira Sans Extra Condensed"/>
                        <a:cs typeface="Fira Sans Extra Condensed"/>
                        <a:sym typeface="Fira Sans Extra Condensed"/>
                      </a:endParaRPr>
                    </a:p>
                  </a:txBody>
                  <a:tcPr marT="91425" marB="91425" marR="91425" marL="91425">
                    <a:lnT cap="flat" cmpd="sng" w="9525">
                      <a:solidFill>
                        <a:srgbClr val="000000"/>
                      </a:solidFill>
                      <a:prstDash val="solid"/>
                      <a:round/>
                      <a:headEnd len="sm" w="sm" type="none"/>
                      <a:tailEnd len="sm" w="sm" type="none"/>
                    </a:lnT>
                  </a:tcPr>
                </a:tc>
              </a:tr>
              <a:tr h="456475">
                <a:tc>
                  <a:txBody>
                    <a:bodyPr/>
                    <a:lstStyle/>
                    <a:p>
                      <a:pPr indent="0" lvl="0" marL="0" rtl="0" algn="l">
                        <a:spcBef>
                          <a:spcPts val="0"/>
                        </a:spcBef>
                        <a:spcAft>
                          <a:spcPts val="0"/>
                        </a:spcAft>
                        <a:buNone/>
                      </a:pPr>
                      <a:r>
                        <a:rPr lang="en" sz="1600">
                          <a:latin typeface="Fira Sans Extra Condensed"/>
                          <a:ea typeface="Fira Sans Extra Condensed"/>
                          <a:cs typeface="Fira Sans Extra Condensed"/>
                          <a:sym typeface="Fira Sans Extra Condensed"/>
                        </a:rPr>
                        <a:t>  4.</a:t>
                      </a:r>
                      <a:endParaRPr sz="1600">
                        <a:latin typeface="Fira Sans Extra Condensed"/>
                        <a:ea typeface="Fira Sans Extra Condensed"/>
                        <a:cs typeface="Fira Sans Extra Condensed"/>
                        <a:sym typeface="Fira Sans Extra Condensed"/>
                      </a:endParaRPr>
                    </a:p>
                  </a:txBody>
                  <a:tcPr marT="91425" marB="91425" marR="91425" marL="91425"/>
                </a:tc>
                <a:tc>
                  <a:txBody>
                    <a:bodyPr/>
                    <a:lstStyle/>
                    <a:p>
                      <a:pPr indent="0" lvl="0" marL="0" rtl="0" algn="l">
                        <a:lnSpc>
                          <a:spcPct val="142857"/>
                        </a:lnSpc>
                        <a:spcBef>
                          <a:spcPts val="0"/>
                        </a:spcBef>
                        <a:spcAft>
                          <a:spcPts val="1100"/>
                        </a:spcAft>
                        <a:buClr>
                          <a:schemeClr val="dk1"/>
                        </a:buClr>
                        <a:buSzPts val="1100"/>
                        <a:buFont typeface="Arial"/>
                        <a:buNone/>
                      </a:pPr>
                      <a:r>
                        <a:rPr lang="en">
                          <a:solidFill>
                            <a:schemeClr val="dk1"/>
                          </a:solidFill>
                          <a:latin typeface="Fira Sans Extra Condensed"/>
                          <a:ea typeface="Fira Sans Extra Condensed"/>
                          <a:cs typeface="Fira Sans Extra Condensed"/>
                          <a:sym typeface="Fira Sans Extra Condensed"/>
                        </a:rPr>
                        <a:t>DHT11 Digital Humidity and Temperature Sensor</a:t>
                      </a:r>
                      <a:endParaRPr sz="1600">
                        <a:latin typeface="Fira Sans Extra Condensed"/>
                        <a:ea typeface="Fira Sans Extra Condensed"/>
                        <a:cs typeface="Fira Sans Extra Condensed"/>
                        <a:sym typeface="Fira Sans Extra Condensed"/>
                      </a:endParaRPr>
                    </a:p>
                  </a:txBody>
                  <a:tcPr marT="91425" marB="91425" marR="91425" marL="91425"/>
                </a:tc>
              </a:tr>
              <a:tr h="456475">
                <a:tc>
                  <a:txBody>
                    <a:bodyPr/>
                    <a:lstStyle/>
                    <a:p>
                      <a:pPr indent="0" lvl="0" marL="0" rtl="0" algn="l">
                        <a:spcBef>
                          <a:spcPts val="0"/>
                        </a:spcBef>
                        <a:spcAft>
                          <a:spcPts val="0"/>
                        </a:spcAft>
                        <a:buNone/>
                      </a:pPr>
                      <a:r>
                        <a:rPr lang="en" sz="1600">
                          <a:latin typeface="Fira Sans Extra Condensed"/>
                          <a:ea typeface="Fira Sans Extra Condensed"/>
                          <a:cs typeface="Fira Sans Extra Condensed"/>
                          <a:sym typeface="Fira Sans Extra Condensed"/>
                        </a:rPr>
                        <a:t>  5. </a:t>
                      </a:r>
                      <a:endParaRPr sz="1600">
                        <a:latin typeface="Fira Sans Extra Condensed"/>
                        <a:ea typeface="Fira Sans Extra Condensed"/>
                        <a:cs typeface="Fira Sans Extra Condensed"/>
                        <a:sym typeface="Fira Sans Extra Condensed"/>
                      </a:endParaRPr>
                    </a:p>
                  </a:txBody>
                  <a:tcPr marT="91425" marB="91425" marR="91425" marL="91425"/>
                </a:tc>
                <a:tc>
                  <a:txBody>
                    <a:bodyPr/>
                    <a:lstStyle/>
                    <a:p>
                      <a:pPr indent="0" lvl="0" marL="0" rtl="0" algn="l">
                        <a:lnSpc>
                          <a:spcPct val="142857"/>
                        </a:lnSpc>
                        <a:spcBef>
                          <a:spcPts val="0"/>
                        </a:spcBef>
                        <a:spcAft>
                          <a:spcPts val="1100"/>
                        </a:spcAft>
                        <a:buClr>
                          <a:schemeClr val="dk1"/>
                        </a:buClr>
                        <a:buSzPts val="1100"/>
                        <a:buFont typeface="Arial"/>
                        <a:buNone/>
                      </a:pPr>
                      <a:r>
                        <a:rPr lang="en">
                          <a:solidFill>
                            <a:schemeClr val="dk1"/>
                          </a:solidFill>
                          <a:latin typeface="Fira Sans Extra Condensed"/>
                          <a:ea typeface="Fira Sans Extra Condensed"/>
                          <a:cs typeface="Fira Sans Extra Condensed"/>
                          <a:sym typeface="Fira Sans Extra Condensed"/>
                        </a:rPr>
                        <a:t>MAX30100 I2C Pulse Oximeter Sensor</a:t>
                      </a:r>
                      <a:endParaRPr sz="1600">
                        <a:latin typeface="Fira Sans Extra Condensed"/>
                        <a:ea typeface="Fira Sans Extra Condensed"/>
                        <a:cs typeface="Fira Sans Extra Condensed"/>
                        <a:sym typeface="Fira Sans Extra Condensed"/>
                      </a:endParaRPr>
                    </a:p>
                  </a:txBody>
                  <a:tcPr marT="91425" marB="91425" marR="91425" marL="91425"/>
                </a:tc>
              </a:tr>
              <a:tr h="456475">
                <a:tc>
                  <a:txBody>
                    <a:bodyPr/>
                    <a:lstStyle/>
                    <a:p>
                      <a:pPr indent="0" lvl="0" marL="0" rtl="0" algn="l">
                        <a:spcBef>
                          <a:spcPts val="0"/>
                        </a:spcBef>
                        <a:spcAft>
                          <a:spcPts val="0"/>
                        </a:spcAft>
                        <a:buNone/>
                      </a:pPr>
                      <a:r>
                        <a:rPr lang="en" sz="1600">
                          <a:latin typeface="Fira Sans Extra Condensed"/>
                          <a:ea typeface="Fira Sans Extra Condensed"/>
                          <a:cs typeface="Fira Sans Extra Condensed"/>
                          <a:sym typeface="Fira Sans Extra Condensed"/>
                        </a:rPr>
                        <a:t>  6. </a:t>
                      </a:r>
                      <a:endParaRPr sz="1600">
                        <a:latin typeface="Fira Sans Extra Condensed"/>
                        <a:ea typeface="Fira Sans Extra Condensed"/>
                        <a:cs typeface="Fira Sans Extra Condensed"/>
                        <a:sym typeface="Fira Sans Extra Condensed"/>
                      </a:endParaRPr>
                    </a:p>
                  </a:txBody>
                  <a:tcPr marT="91425" marB="91425" marR="91425" marL="91425"/>
                </a:tc>
                <a:tc>
                  <a:txBody>
                    <a:bodyPr/>
                    <a:lstStyle/>
                    <a:p>
                      <a:pPr indent="0" lvl="0" marL="0" rtl="0" algn="l">
                        <a:spcBef>
                          <a:spcPts val="0"/>
                        </a:spcBef>
                        <a:spcAft>
                          <a:spcPts val="0"/>
                        </a:spcAft>
                        <a:buNone/>
                      </a:pPr>
                      <a:r>
                        <a:rPr lang="en" sz="1600">
                          <a:latin typeface="Fira Sans Extra Condensed"/>
                          <a:ea typeface="Fira Sans Extra Condensed"/>
                          <a:cs typeface="Fira Sans Extra Condensed"/>
                          <a:sym typeface="Fira Sans Extra Condensed"/>
                        </a:rPr>
                        <a:t>LEDs</a:t>
                      </a:r>
                      <a:endParaRPr sz="1600">
                        <a:latin typeface="Fira Sans Extra Condensed"/>
                        <a:ea typeface="Fira Sans Extra Condensed"/>
                        <a:cs typeface="Fira Sans Extra Condensed"/>
                        <a:sym typeface="Fira Sans Extra Condensed"/>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7"/>
          <p:cNvPicPr preferRelativeResize="0"/>
          <p:nvPr/>
        </p:nvPicPr>
        <p:blipFill>
          <a:blip r:embed="rId3">
            <a:alphaModFix/>
          </a:blip>
          <a:stretch>
            <a:fillRect/>
          </a:stretch>
        </p:blipFill>
        <p:spPr>
          <a:xfrm>
            <a:off x="-176050" y="-58675"/>
            <a:ext cx="7893202" cy="5260850"/>
          </a:xfrm>
          <a:prstGeom prst="rect">
            <a:avLst/>
          </a:prstGeom>
          <a:noFill/>
          <a:ln>
            <a:noFill/>
          </a:ln>
        </p:spPr>
      </p:pic>
      <p:pic>
        <p:nvPicPr>
          <p:cNvPr id="107" name="Google Shape;107;p17"/>
          <p:cNvPicPr preferRelativeResize="0"/>
          <p:nvPr/>
        </p:nvPicPr>
        <p:blipFill>
          <a:blip r:embed="rId4">
            <a:alphaModFix/>
          </a:blip>
          <a:stretch>
            <a:fillRect/>
          </a:stretch>
        </p:blipFill>
        <p:spPr>
          <a:xfrm>
            <a:off x="1672700" y="-262525"/>
            <a:ext cx="8281349" cy="5583250"/>
          </a:xfrm>
          <a:prstGeom prst="rect">
            <a:avLst/>
          </a:prstGeom>
          <a:noFill/>
          <a:ln>
            <a:noFill/>
          </a:ln>
        </p:spPr>
      </p:pic>
      <p:sp>
        <p:nvSpPr>
          <p:cNvPr id="108" name="Google Shape;108;p17"/>
          <p:cNvSpPr txBox="1"/>
          <p:nvPr>
            <p:ph type="title"/>
          </p:nvPr>
        </p:nvSpPr>
        <p:spPr>
          <a:xfrm>
            <a:off x="2327850" y="353700"/>
            <a:ext cx="6683100" cy="450000"/>
          </a:xfrm>
          <a:prstGeom prst="rect">
            <a:avLst/>
          </a:prstGeom>
          <a:effectLst>
            <a:outerShdw blurRad="628650" rotWithShape="0" algn="bl" dir="6600000" dist="114300">
              <a:srgbClr val="CCCCCC">
                <a:alpha val="50000"/>
              </a:srgbClr>
            </a:outerShdw>
            <a:reflection blurRad="0" dir="5400000" dist="38100" endA="0" endPos="50000" fadeDir="5400012" kx="0" rotWithShape="0" algn="bl" stA="10000" stPos="0" sy="-100000" ky="0"/>
          </a:effectLst>
        </p:spPr>
        <p:txBody>
          <a:bodyPr anchorCtr="0" anchor="b" bIns="91425" lIns="91425" spcFirstLastPara="1" rIns="91425" wrap="square" tIns="91425">
            <a:noAutofit/>
          </a:bodyPr>
          <a:lstStyle/>
          <a:p>
            <a:pPr indent="0" lvl="0" marL="0" rtl="0" algn="r">
              <a:spcBef>
                <a:spcPts val="0"/>
              </a:spcBef>
              <a:spcAft>
                <a:spcPts val="0"/>
              </a:spcAft>
              <a:buSzPts val="990"/>
              <a:buNone/>
            </a:pPr>
            <a:r>
              <a:rPr b="0" lang="en" sz="3500">
                <a:solidFill>
                  <a:srgbClr val="434343"/>
                </a:solidFill>
                <a:latin typeface="Montserrat SemiBold"/>
                <a:ea typeface="Montserrat SemiBold"/>
                <a:cs typeface="Montserrat SemiBold"/>
                <a:sym typeface="Montserrat SemiBold"/>
              </a:rPr>
              <a:t>W O R K I N G   </a:t>
            </a:r>
            <a:endParaRPr b="0" sz="3500">
              <a:solidFill>
                <a:srgbClr val="434343"/>
              </a:solidFill>
              <a:latin typeface="Montserrat SemiBold"/>
              <a:ea typeface="Montserrat SemiBold"/>
              <a:cs typeface="Montserrat SemiBold"/>
              <a:sym typeface="Montserrat SemiBold"/>
            </a:endParaRPr>
          </a:p>
        </p:txBody>
      </p:sp>
      <p:sp>
        <p:nvSpPr>
          <p:cNvPr id="109" name="Google Shape;109;p17"/>
          <p:cNvSpPr txBox="1"/>
          <p:nvPr/>
        </p:nvSpPr>
        <p:spPr>
          <a:xfrm>
            <a:off x="2423400" y="1027850"/>
            <a:ext cx="6492000" cy="3768000"/>
          </a:xfrm>
          <a:prstGeom prst="rect">
            <a:avLst/>
          </a:prstGeom>
          <a:noFill/>
          <a:ln>
            <a:noFill/>
          </a:ln>
        </p:spPr>
        <p:txBody>
          <a:bodyPr anchorCtr="0" anchor="t" bIns="91425" lIns="91425" spcFirstLastPara="1" rIns="91425" wrap="square" tIns="91425">
            <a:spAutoFit/>
          </a:bodyPr>
          <a:lstStyle/>
          <a:p>
            <a:pPr indent="-304800" lvl="0" marL="1371600" rtl="0" algn="l">
              <a:lnSpc>
                <a:spcPct val="115000"/>
              </a:lnSpc>
              <a:spcBef>
                <a:spcPts val="0"/>
              </a:spcBef>
              <a:spcAft>
                <a:spcPts val="0"/>
              </a:spcAft>
              <a:buClr>
                <a:schemeClr val="dk1"/>
              </a:buClr>
              <a:buSzPts val="1200"/>
              <a:buFont typeface="Montserrat Light"/>
              <a:buChar char="●"/>
            </a:pPr>
            <a:r>
              <a:rPr lang="en" sz="1200">
                <a:solidFill>
                  <a:schemeClr val="dk1"/>
                </a:solidFill>
                <a:latin typeface="Montserrat Light"/>
                <a:ea typeface="Montserrat Light"/>
                <a:cs typeface="Montserrat Light"/>
                <a:sym typeface="Montserrat Light"/>
              </a:rPr>
              <a:t>The three sensors, LM35 senses body temperature, MAX30100 senses pulse rate and oxygen saturation level, DHT11 senses humidity and ambient temperature, sense the respective data and this data is then collected at the micro-controller, Arduino UNO.</a:t>
            </a:r>
            <a:endParaRPr sz="1200">
              <a:solidFill>
                <a:schemeClr val="dk1"/>
              </a:solidFill>
              <a:latin typeface="Montserrat Light"/>
              <a:ea typeface="Montserrat Light"/>
              <a:cs typeface="Montserrat Light"/>
              <a:sym typeface="Montserrat Light"/>
            </a:endParaRPr>
          </a:p>
          <a:p>
            <a:pPr indent="-304800" lvl="0" marL="1371600" rtl="0" algn="l">
              <a:lnSpc>
                <a:spcPct val="115000"/>
              </a:lnSpc>
              <a:spcBef>
                <a:spcPts val="0"/>
              </a:spcBef>
              <a:spcAft>
                <a:spcPts val="0"/>
              </a:spcAft>
              <a:buClr>
                <a:schemeClr val="dk1"/>
              </a:buClr>
              <a:buSzPts val="1200"/>
              <a:buFont typeface="Montserrat Light"/>
              <a:buChar char="●"/>
            </a:pPr>
            <a:r>
              <a:rPr lang="en" sz="1200">
                <a:solidFill>
                  <a:schemeClr val="dk1"/>
                </a:solidFill>
                <a:latin typeface="Montserrat Light"/>
                <a:ea typeface="Montserrat Light"/>
                <a:cs typeface="Montserrat Light"/>
                <a:sym typeface="Montserrat Light"/>
              </a:rPr>
              <a:t>The microcontroller then sends instructions to the led to glow according to the range of the data sensed.</a:t>
            </a:r>
            <a:endParaRPr sz="1200">
              <a:solidFill>
                <a:schemeClr val="dk1"/>
              </a:solidFill>
              <a:latin typeface="Montserrat Light"/>
              <a:ea typeface="Montserrat Light"/>
              <a:cs typeface="Montserrat Light"/>
              <a:sym typeface="Montserrat Light"/>
            </a:endParaRPr>
          </a:p>
          <a:p>
            <a:pPr indent="-304800" lvl="0" marL="1371600" rtl="0" algn="l">
              <a:lnSpc>
                <a:spcPct val="115000"/>
              </a:lnSpc>
              <a:spcBef>
                <a:spcPts val="0"/>
              </a:spcBef>
              <a:spcAft>
                <a:spcPts val="0"/>
              </a:spcAft>
              <a:buClr>
                <a:schemeClr val="dk1"/>
              </a:buClr>
              <a:buSzPts val="1200"/>
              <a:buFont typeface="Montserrat Light"/>
              <a:buChar char="●"/>
            </a:pPr>
            <a:r>
              <a:rPr lang="en" sz="1200">
                <a:solidFill>
                  <a:schemeClr val="dk1"/>
                </a:solidFill>
                <a:latin typeface="Montserrat Light"/>
                <a:ea typeface="Montserrat Light"/>
                <a:cs typeface="Montserrat Light"/>
                <a:sym typeface="Montserrat Light"/>
              </a:rPr>
              <a:t>All this data is displayed in GUI Interface which is created when we run the python code, also the python code sends the data to thingspeak for storage.</a:t>
            </a:r>
            <a:endParaRPr sz="1200">
              <a:solidFill>
                <a:schemeClr val="dk1"/>
              </a:solidFill>
              <a:latin typeface="Montserrat Light"/>
              <a:ea typeface="Montserrat Light"/>
              <a:cs typeface="Montserrat Light"/>
              <a:sym typeface="Montserrat Light"/>
            </a:endParaRPr>
          </a:p>
          <a:p>
            <a:pPr indent="-304800" lvl="0" marL="1371600" rtl="0" algn="l">
              <a:lnSpc>
                <a:spcPct val="115000"/>
              </a:lnSpc>
              <a:spcBef>
                <a:spcPts val="0"/>
              </a:spcBef>
              <a:spcAft>
                <a:spcPts val="0"/>
              </a:spcAft>
              <a:buClr>
                <a:schemeClr val="dk1"/>
              </a:buClr>
              <a:buSzPts val="1200"/>
              <a:buFont typeface="Montserrat Light"/>
              <a:buChar char="●"/>
            </a:pPr>
            <a:r>
              <a:rPr lang="en" sz="1200">
                <a:solidFill>
                  <a:schemeClr val="dk1"/>
                </a:solidFill>
                <a:latin typeface="Montserrat Light"/>
                <a:ea typeface="Montserrat Light"/>
                <a:cs typeface="Montserrat Light"/>
                <a:sym typeface="Montserrat Light"/>
              </a:rPr>
              <a:t>The GUI Interface has an email button which sends a full day report to the doctor in csv format or an excel sheet format.</a:t>
            </a:r>
            <a:endParaRPr sz="1200">
              <a:solidFill>
                <a:schemeClr val="dk1"/>
              </a:solidFill>
              <a:latin typeface="Montserrat Light"/>
              <a:ea typeface="Montserrat Light"/>
              <a:cs typeface="Montserrat Light"/>
              <a:sym typeface="Montserrat Light"/>
            </a:endParaRPr>
          </a:p>
          <a:p>
            <a:pPr indent="-304800" lvl="0" marL="1371600" rtl="0" algn="l">
              <a:lnSpc>
                <a:spcPct val="115000"/>
              </a:lnSpc>
              <a:spcBef>
                <a:spcPts val="0"/>
              </a:spcBef>
              <a:spcAft>
                <a:spcPts val="0"/>
              </a:spcAft>
              <a:buClr>
                <a:schemeClr val="dk1"/>
              </a:buClr>
              <a:buSzPts val="1200"/>
              <a:buFont typeface="Montserrat Light"/>
              <a:buChar char="●"/>
            </a:pPr>
            <a:r>
              <a:rPr lang="en" sz="1200">
                <a:solidFill>
                  <a:schemeClr val="dk1"/>
                </a:solidFill>
                <a:latin typeface="Montserrat Light"/>
                <a:ea typeface="Montserrat Light"/>
                <a:cs typeface="Montserrat Light"/>
                <a:sym typeface="Montserrat Light"/>
              </a:rPr>
              <a:t>The report includes all the parameter with the date and time sensed.</a:t>
            </a:r>
            <a:endParaRPr sz="1200">
              <a:solidFill>
                <a:schemeClr val="dk1"/>
              </a:solidFill>
              <a:latin typeface="Montserrat Light"/>
              <a:ea typeface="Montserrat Light"/>
              <a:cs typeface="Montserrat Light"/>
              <a:sym typeface="Montserrat Light"/>
            </a:endParaRPr>
          </a:p>
          <a:p>
            <a:pPr indent="-304800" lvl="0" marL="1371600" rtl="0" algn="l">
              <a:lnSpc>
                <a:spcPct val="115000"/>
              </a:lnSpc>
              <a:spcBef>
                <a:spcPts val="0"/>
              </a:spcBef>
              <a:spcAft>
                <a:spcPts val="0"/>
              </a:spcAft>
              <a:buClr>
                <a:schemeClr val="dk1"/>
              </a:buClr>
              <a:buSzPts val="1200"/>
              <a:buFont typeface="Montserrat Light"/>
              <a:buChar char="●"/>
            </a:pPr>
            <a:r>
              <a:rPr lang="en" sz="1200">
                <a:solidFill>
                  <a:schemeClr val="dk1"/>
                </a:solidFill>
                <a:latin typeface="Montserrat Light"/>
                <a:ea typeface="Montserrat Light"/>
                <a:cs typeface="Montserrat Light"/>
                <a:sym typeface="Montserrat Light"/>
              </a:rPr>
              <a:t>The </a:t>
            </a:r>
            <a:r>
              <a:rPr lang="en" sz="1200">
                <a:solidFill>
                  <a:schemeClr val="dk1"/>
                </a:solidFill>
                <a:latin typeface="Montserrat Light"/>
                <a:ea typeface="Montserrat Light"/>
                <a:cs typeface="Montserrat Light"/>
                <a:sym typeface="Montserrat Light"/>
              </a:rPr>
              <a:t>python</a:t>
            </a:r>
            <a:r>
              <a:rPr lang="en" sz="1200">
                <a:solidFill>
                  <a:schemeClr val="dk1"/>
                </a:solidFill>
                <a:latin typeface="Montserrat Light"/>
                <a:ea typeface="Montserrat Light"/>
                <a:cs typeface="Montserrat Light"/>
                <a:sym typeface="Montserrat Light"/>
              </a:rPr>
              <a:t> code also allows us to send a notification to the baby’s parent </a:t>
            </a:r>
            <a:r>
              <a:rPr lang="en" sz="1200">
                <a:solidFill>
                  <a:schemeClr val="dk1"/>
                </a:solidFill>
                <a:latin typeface="Montserrat Light"/>
                <a:ea typeface="Montserrat Light"/>
                <a:cs typeface="Montserrat Light"/>
                <a:sym typeface="Montserrat Light"/>
              </a:rPr>
              <a:t>through an app named Pushover.</a:t>
            </a:r>
            <a:r>
              <a:rPr lang="en" sz="1200">
                <a:solidFill>
                  <a:schemeClr val="dk1"/>
                </a:solidFill>
                <a:latin typeface="Montserrat Light"/>
                <a:ea typeface="Montserrat Light"/>
                <a:cs typeface="Montserrat Light"/>
                <a:sym typeface="Montserrat Light"/>
              </a:rPr>
              <a:t>     </a:t>
            </a:r>
            <a:endParaRPr sz="1200">
              <a:solidFill>
                <a:schemeClr val="dk1"/>
              </a:solidFill>
              <a:latin typeface="Montserrat Light"/>
              <a:ea typeface="Montserrat Light"/>
              <a:cs typeface="Montserrat Light"/>
              <a:sym typeface="Montserrat Light"/>
            </a:endParaRPr>
          </a:p>
          <a:p>
            <a:pPr indent="0" lvl="0" marL="0" rtl="0" algn="r">
              <a:lnSpc>
                <a:spcPct val="115000"/>
              </a:lnSpc>
              <a:spcBef>
                <a:spcPts val="0"/>
              </a:spcBef>
              <a:spcAft>
                <a:spcPts val="0"/>
              </a:spcAft>
              <a:buNone/>
            </a:pPr>
            <a:r>
              <a:t/>
            </a:r>
            <a:endParaRPr sz="1200">
              <a:solidFill>
                <a:schemeClr val="dk1"/>
              </a:solidFill>
              <a:latin typeface="Montserrat Light"/>
              <a:ea typeface="Montserrat Light"/>
              <a:cs typeface="Montserrat Light"/>
              <a:sym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176050" y="-58675"/>
            <a:ext cx="7893202" cy="5260850"/>
          </a:xfrm>
          <a:prstGeom prst="rect">
            <a:avLst/>
          </a:prstGeom>
          <a:noFill/>
          <a:ln>
            <a:noFill/>
          </a:ln>
        </p:spPr>
      </p:pic>
      <p:pic>
        <p:nvPicPr>
          <p:cNvPr id="115" name="Google Shape;115;p18"/>
          <p:cNvPicPr preferRelativeResize="0"/>
          <p:nvPr/>
        </p:nvPicPr>
        <p:blipFill>
          <a:blip r:embed="rId4">
            <a:alphaModFix/>
          </a:blip>
          <a:stretch>
            <a:fillRect/>
          </a:stretch>
        </p:blipFill>
        <p:spPr>
          <a:xfrm>
            <a:off x="1672700" y="-262525"/>
            <a:ext cx="8281349" cy="5583250"/>
          </a:xfrm>
          <a:prstGeom prst="rect">
            <a:avLst/>
          </a:prstGeom>
          <a:noFill/>
          <a:ln>
            <a:noFill/>
          </a:ln>
        </p:spPr>
      </p:pic>
      <p:sp>
        <p:nvSpPr>
          <p:cNvPr id="116" name="Google Shape;116;p18"/>
          <p:cNvSpPr txBox="1"/>
          <p:nvPr>
            <p:ph type="title"/>
          </p:nvPr>
        </p:nvSpPr>
        <p:spPr>
          <a:xfrm>
            <a:off x="2327850" y="353700"/>
            <a:ext cx="6683100" cy="450000"/>
          </a:xfrm>
          <a:prstGeom prst="rect">
            <a:avLst/>
          </a:prstGeom>
          <a:effectLst>
            <a:outerShdw blurRad="628650" rotWithShape="0" algn="bl" dir="6600000" dist="114300">
              <a:srgbClr val="CCCCCC">
                <a:alpha val="50000"/>
              </a:srgbClr>
            </a:outerShdw>
            <a:reflection blurRad="0" dir="5400000" dist="38100" endA="0" endPos="50000" fadeDir="5400012" kx="0" rotWithShape="0" algn="bl" stA="10000" stPos="0" sy="-100000" ky="0"/>
          </a:effectLst>
        </p:spPr>
        <p:txBody>
          <a:bodyPr anchorCtr="0" anchor="b" bIns="91425" lIns="91425" spcFirstLastPara="1" rIns="91425" wrap="square" tIns="91425">
            <a:noAutofit/>
          </a:bodyPr>
          <a:lstStyle/>
          <a:p>
            <a:pPr indent="0" lvl="0" marL="0" rtl="0" algn="r">
              <a:spcBef>
                <a:spcPts val="0"/>
              </a:spcBef>
              <a:spcAft>
                <a:spcPts val="0"/>
              </a:spcAft>
              <a:buSzPts val="990"/>
              <a:buNone/>
            </a:pPr>
            <a:r>
              <a:rPr b="0" lang="en" sz="3500">
                <a:solidFill>
                  <a:srgbClr val="434343"/>
                </a:solidFill>
                <a:latin typeface="Montserrat SemiBold"/>
                <a:ea typeface="Montserrat SemiBold"/>
                <a:cs typeface="Montserrat SemiBold"/>
                <a:sym typeface="Montserrat SemiBold"/>
              </a:rPr>
              <a:t>W O R K I N G   </a:t>
            </a:r>
            <a:endParaRPr b="0" sz="3500">
              <a:solidFill>
                <a:srgbClr val="434343"/>
              </a:solidFill>
              <a:latin typeface="Montserrat SemiBold"/>
              <a:ea typeface="Montserrat SemiBold"/>
              <a:cs typeface="Montserrat SemiBold"/>
              <a:sym typeface="Montserrat SemiBold"/>
            </a:endParaRPr>
          </a:p>
        </p:txBody>
      </p:sp>
      <p:sp>
        <p:nvSpPr>
          <p:cNvPr id="117" name="Google Shape;117;p18"/>
          <p:cNvSpPr txBox="1"/>
          <p:nvPr/>
        </p:nvSpPr>
        <p:spPr>
          <a:xfrm>
            <a:off x="3167275" y="1029600"/>
            <a:ext cx="6492000" cy="3296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This prototype has two cases - one for a premature baby and one for a mature baby.</a:t>
            </a:r>
            <a:endParaRPr sz="1200">
              <a:solidFill>
                <a:schemeClr val="dk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Working of these cases is as follows -</a:t>
            </a:r>
            <a:endParaRPr sz="1200">
              <a:solidFill>
                <a:schemeClr val="dk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Case 1 - For a Premature baby -</a:t>
            </a:r>
            <a:endParaRPr sz="1200">
              <a:solidFill>
                <a:schemeClr val="dk1"/>
              </a:solidFill>
              <a:latin typeface="Montserrat Light"/>
              <a:ea typeface="Montserrat Light"/>
              <a:cs typeface="Montserrat Light"/>
              <a:sym typeface="Montserrat Light"/>
            </a:endParaRPr>
          </a:p>
          <a:p>
            <a:pPr indent="0" lvl="0" marL="0" rtl="0" algn="l">
              <a:lnSpc>
                <a:spcPct val="107916"/>
              </a:lnSpc>
              <a:spcBef>
                <a:spcPts val="0"/>
              </a:spcBef>
              <a:spcAft>
                <a:spcPts val="0"/>
              </a:spcAft>
              <a:buClr>
                <a:schemeClr val="dk1"/>
              </a:buClr>
              <a:buSzPts val="1100"/>
              <a:buFont typeface="Arial"/>
              <a:buNone/>
            </a:pPr>
            <a:r>
              <a:rPr lang="en" sz="1200">
                <a:solidFill>
                  <a:schemeClr val="dk1"/>
                </a:solidFill>
                <a:latin typeface="Montserrat Light"/>
                <a:ea typeface="Montserrat Light"/>
                <a:cs typeface="Montserrat Light"/>
                <a:sym typeface="Montserrat Light"/>
              </a:rPr>
              <a:t>Glowing of an orange LED continuously indicates the presence of a premature baby in the incubator.</a:t>
            </a:r>
            <a:endParaRPr sz="1200">
              <a:solidFill>
                <a:schemeClr val="dk1"/>
              </a:solidFill>
              <a:latin typeface="Montserrat Light"/>
              <a:ea typeface="Montserrat Light"/>
              <a:cs typeface="Montserrat Light"/>
              <a:sym typeface="Montserrat Light"/>
            </a:endParaRPr>
          </a:p>
          <a:p>
            <a:pPr indent="0" lvl="0" marL="0" rtl="0" algn="l">
              <a:lnSpc>
                <a:spcPct val="107916"/>
              </a:lnSpc>
              <a:spcBef>
                <a:spcPts val="800"/>
              </a:spcBef>
              <a:spcAft>
                <a:spcPts val="0"/>
              </a:spcAft>
              <a:buClr>
                <a:schemeClr val="dk1"/>
              </a:buClr>
              <a:buSzPts val="1100"/>
              <a:buFont typeface="Arial"/>
              <a:buNone/>
            </a:pPr>
            <a:r>
              <a:rPr lang="en" sz="1200">
                <a:solidFill>
                  <a:schemeClr val="dk1"/>
                </a:solidFill>
                <a:latin typeface="Montserrat Light"/>
                <a:ea typeface="Montserrat Light"/>
                <a:cs typeface="Montserrat Light"/>
                <a:sym typeface="Montserrat Light"/>
              </a:rPr>
              <a:t>Condition 1 : Green Light Zero - Risk Condition parameters are within safe threshold</a:t>
            </a:r>
            <a:endParaRPr sz="1200">
              <a:solidFill>
                <a:schemeClr val="dk1"/>
              </a:solidFill>
              <a:latin typeface="Montserrat Light"/>
              <a:ea typeface="Montserrat Light"/>
              <a:cs typeface="Montserrat Light"/>
              <a:sym typeface="Montserrat Light"/>
            </a:endParaRPr>
          </a:p>
          <a:p>
            <a:pPr indent="0" lvl="0" marL="0" rtl="0" algn="l">
              <a:lnSpc>
                <a:spcPct val="115000"/>
              </a:lnSpc>
              <a:spcBef>
                <a:spcPts val="800"/>
              </a:spcBef>
              <a:spcAft>
                <a:spcPts val="0"/>
              </a:spcAft>
              <a:buNone/>
            </a:pPr>
            <a:r>
              <a:rPr lang="en" sz="1200">
                <a:solidFill>
                  <a:schemeClr val="dk1"/>
                </a:solidFill>
                <a:latin typeface="Montserrat Light"/>
                <a:ea typeface="Montserrat Light"/>
                <a:cs typeface="Montserrat Light"/>
                <a:sym typeface="Montserrat Light"/>
              </a:rPr>
              <a:t>Condition 2 : Red Severe Risk -  Need immediate attention For a premature baby any significant change from normal health conditions can be fatal, therefore we have removed the intermediate level of alert and added only a second emergency level</a:t>
            </a:r>
            <a:endParaRPr sz="1200">
              <a:solidFill>
                <a:schemeClr val="dk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The threshold for this is narrower than Mature Baby ( if the heart bpm is greater than 150 or less than 80, or if the humidity is greater than 90%, or if the SpO2 level is less than 90, or if the ambient temp is greater than 38 degree celsius, , or if the body temperature is greater than 38 or less than 35 degree C)  </a:t>
            </a:r>
            <a:endParaRPr sz="1200">
              <a:solidFill>
                <a:schemeClr val="dk1"/>
              </a:solidFill>
              <a:latin typeface="Montserrat Light"/>
              <a:ea typeface="Montserrat Light"/>
              <a:cs typeface="Montserrat Light"/>
              <a:sym typeface="Montserrat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176050" y="-58675"/>
            <a:ext cx="7893202" cy="5260850"/>
          </a:xfrm>
          <a:prstGeom prst="rect">
            <a:avLst/>
          </a:prstGeom>
          <a:noFill/>
          <a:ln>
            <a:noFill/>
          </a:ln>
        </p:spPr>
      </p:pic>
      <p:pic>
        <p:nvPicPr>
          <p:cNvPr id="123" name="Google Shape;123;p19"/>
          <p:cNvPicPr preferRelativeResize="0"/>
          <p:nvPr/>
        </p:nvPicPr>
        <p:blipFill>
          <a:blip r:embed="rId4">
            <a:alphaModFix/>
          </a:blip>
          <a:stretch>
            <a:fillRect/>
          </a:stretch>
        </p:blipFill>
        <p:spPr>
          <a:xfrm>
            <a:off x="1672700" y="-262525"/>
            <a:ext cx="8281349" cy="5583250"/>
          </a:xfrm>
          <a:prstGeom prst="rect">
            <a:avLst/>
          </a:prstGeom>
          <a:noFill/>
          <a:ln>
            <a:noFill/>
          </a:ln>
        </p:spPr>
      </p:pic>
      <p:sp>
        <p:nvSpPr>
          <p:cNvPr id="124" name="Google Shape;124;p19"/>
          <p:cNvSpPr txBox="1"/>
          <p:nvPr>
            <p:ph type="title"/>
          </p:nvPr>
        </p:nvSpPr>
        <p:spPr>
          <a:xfrm>
            <a:off x="2327850" y="353700"/>
            <a:ext cx="6683100" cy="450000"/>
          </a:xfrm>
          <a:prstGeom prst="rect">
            <a:avLst/>
          </a:prstGeom>
          <a:effectLst>
            <a:outerShdw blurRad="628650" rotWithShape="0" algn="bl" dir="6600000" dist="114300">
              <a:srgbClr val="CCCCCC">
                <a:alpha val="50000"/>
              </a:srgbClr>
            </a:outerShdw>
            <a:reflection blurRad="0" dir="5400000" dist="38100" endA="0" endPos="50000" fadeDir="5400012" kx="0" rotWithShape="0" algn="bl" stA="10000" stPos="0" sy="-100000" ky="0"/>
          </a:effectLst>
        </p:spPr>
        <p:txBody>
          <a:bodyPr anchorCtr="0" anchor="b" bIns="91425" lIns="91425" spcFirstLastPara="1" rIns="91425" wrap="square" tIns="91425">
            <a:noAutofit/>
          </a:bodyPr>
          <a:lstStyle/>
          <a:p>
            <a:pPr indent="0" lvl="0" marL="0" rtl="0" algn="r">
              <a:spcBef>
                <a:spcPts val="0"/>
              </a:spcBef>
              <a:spcAft>
                <a:spcPts val="0"/>
              </a:spcAft>
              <a:buSzPts val="990"/>
              <a:buNone/>
            </a:pPr>
            <a:r>
              <a:rPr b="0" lang="en" sz="3500">
                <a:solidFill>
                  <a:srgbClr val="434343"/>
                </a:solidFill>
                <a:latin typeface="Montserrat SemiBold"/>
                <a:ea typeface="Montserrat SemiBold"/>
                <a:cs typeface="Montserrat SemiBold"/>
                <a:sym typeface="Montserrat SemiBold"/>
              </a:rPr>
              <a:t>W O R K I N G   </a:t>
            </a:r>
            <a:endParaRPr b="0" sz="3500">
              <a:solidFill>
                <a:srgbClr val="434343"/>
              </a:solidFill>
              <a:latin typeface="Montserrat SemiBold"/>
              <a:ea typeface="Montserrat SemiBold"/>
              <a:cs typeface="Montserrat SemiBold"/>
              <a:sym typeface="Montserrat SemiBold"/>
            </a:endParaRPr>
          </a:p>
        </p:txBody>
      </p:sp>
      <p:sp>
        <p:nvSpPr>
          <p:cNvPr id="125" name="Google Shape;125;p19"/>
          <p:cNvSpPr txBox="1"/>
          <p:nvPr/>
        </p:nvSpPr>
        <p:spPr>
          <a:xfrm>
            <a:off x="2423400" y="1019075"/>
            <a:ext cx="6492000" cy="2234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Case 2 - For a Mature baby -</a:t>
            </a:r>
            <a:endParaRPr sz="1200">
              <a:solidFill>
                <a:schemeClr val="dk1"/>
              </a:solidFill>
              <a:latin typeface="Montserrat Light"/>
              <a:ea typeface="Montserrat Light"/>
              <a:cs typeface="Montserrat Light"/>
              <a:sym typeface="Montserrat Light"/>
            </a:endParaRPr>
          </a:p>
          <a:p>
            <a:pPr indent="0" lvl="0" marL="0" rtl="0" algn="r">
              <a:lnSpc>
                <a:spcPct val="115000"/>
              </a:lnSpc>
              <a:spcBef>
                <a:spcPts val="0"/>
              </a:spcBef>
              <a:spcAft>
                <a:spcPts val="0"/>
              </a:spcAft>
              <a:buNone/>
            </a:pPr>
            <a:r>
              <a:t/>
            </a:r>
            <a:endParaRPr sz="1200">
              <a:solidFill>
                <a:schemeClr val="dk1"/>
              </a:solidFill>
              <a:latin typeface="Montserrat Light"/>
              <a:ea typeface="Montserrat Light"/>
              <a:cs typeface="Montserrat Light"/>
              <a:sym typeface="Montserrat Light"/>
            </a:endParaRPr>
          </a:p>
          <a:p>
            <a:pPr indent="0" lvl="0" marL="0" rtl="0" algn="r">
              <a:lnSpc>
                <a:spcPct val="107916"/>
              </a:lnSpc>
              <a:spcBef>
                <a:spcPts val="0"/>
              </a:spcBef>
              <a:spcAft>
                <a:spcPts val="0"/>
              </a:spcAft>
              <a:buClr>
                <a:schemeClr val="dk1"/>
              </a:buClr>
              <a:buSzPts val="1100"/>
              <a:buFont typeface="Arial"/>
              <a:buNone/>
            </a:pPr>
            <a:r>
              <a:rPr lang="en" sz="1200">
                <a:solidFill>
                  <a:schemeClr val="dk1"/>
                </a:solidFill>
                <a:latin typeface="Montserrat Light"/>
                <a:ea typeface="Montserrat Light"/>
                <a:cs typeface="Montserrat Light"/>
                <a:sym typeface="Montserrat Light"/>
              </a:rPr>
              <a:t>Condition 1 : Green Light Zero Risk -  Condition parameters are within safe threshold</a:t>
            </a:r>
            <a:endParaRPr sz="1200">
              <a:solidFill>
                <a:schemeClr val="dk1"/>
              </a:solidFill>
              <a:latin typeface="Montserrat Light"/>
              <a:ea typeface="Montserrat Light"/>
              <a:cs typeface="Montserrat Light"/>
              <a:sym typeface="Montserrat Light"/>
            </a:endParaRPr>
          </a:p>
          <a:p>
            <a:pPr indent="0" lvl="0" marL="0" rtl="0" algn="r">
              <a:lnSpc>
                <a:spcPct val="107916"/>
              </a:lnSpc>
              <a:spcBef>
                <a:spcPts val="800"/>
              </a:spcBef>
              <a:spcAft>
                <a:spcPts val="0"/>
              </a:spcAft>
              <a:buClr>
                <a:schemeClr val="dk1"/>
              </a:buClr>
              <a:buSzPts val="1100"/>
              <a:buFont typeface="Arial"/>
              <a:buNone/>
            </a:pPr>
            <a:r>
              <a:rPr lang="en" sz="1200">
                <a:solidFill>
                  <a:schemeClr val="dk1"/>
                </a:solidFill>
                <a:latin typeface="Montserrat Light"/>
                <a:ea typeface="Montserrat Light"/>
                <a:cs typeface="Montserrat Light"/>
                <a:sym typeface="Montserrat Light"/>
              </a:rPr>
              <a:t>Condition 2 : Blue Intermediate Risk -If the body temp is lesser than 35 C or greater than 38 C </a:t>
            </a:r>
            <a:endParaRPr sz="1200">
              <a:solidFill>
                <a:schemeClr val="dk1"/>
              </a:solidFill>
              <a:latin typeface="Montserrat Light"/>
              <a:ea typeface="Montserrat Light"/>
              <a:cs typeface="Montserrat Light"/>
              <a:sym typeface="Montserrat Light"/>
            </a:endParaRPr>
          </a:p>
          <a:p>
            <a:pPr indent="0" lvl="0" marL="0" rtl="0" algn="r">
              <a:lnSpc>
                <a:spcPct val="115000"/>
              </a:lnSpc>
              <a:spcBef>
                <a:spcPts val="800"/>
              </a:spcBef>
              <a:spcAft>
                <a:spcPts val="0"/>
              </a:spcAft>
              <a:buNone/>
            </a:pPr>
            <a:r>
              <a:rPr lang="en" sz="1200">
                <a:solidFill>
                  <a:schemeClr val="dk1"/>
                </a:solidFill>
                <a:latin typeface="Montserrat Light"/>
                <a:ea typeface="Montserrat Light"/>
                <a:cs typeface="Montserrat Light"/>
                <a:sym typeface="Montserrat Light"/>
              </a:rPr>
              <a:t>Condition 3 : Red Severe Risk - Need immediate attention if the heart bpm is greater than 150 or less than 80, or if the humidity is greater than 90%, or if the SpO2 level is less than 90, or if the ambient temp is greater than 38, or if the body temperature is greater than 38 or less than 35 </a:t>
            </a:r>
            <a:r>
              <a:rPr lang="en" sz="1200">
                <a:solidFill>
                  <a:schemeClr val="dk1"/>
                </a:solidFill>
                <a:latin typeface="Montserrat Light"/>
                <a:ea typeface="Montserrat Light"/>
                <a:cs typeface="Montserrat Light"/>
                <a:sym typeface="Montserrat Light"/>
              </a:rPr>
              <a:t> </a:t>
            </a:r>
            <a:endParaRPr sz="1200">
              <a:solidFill>
                <a:schemeClr val="dk1"/>
              </a:solidFill>
              <a:latin typeface="Montserrat Light"/>
              <a:ea typeface="Montserrat Light"/>
              <a:cs typeface="Montserrat Light"/>
              <a:sym typeface="Montserrat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p:nvPr/>
        </p:nvSpPr>
        <p:spPr>
          <a:xfrm>
            <a:off x="0" y="-37950"/>
            <a:ext cx="11312100" cy="5219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20"/>
          <p:cNvPicPr preferRelativeResize="0"/>
          <p:nvPr/>
        </p:nvPicPr>
        <p:blipFill rotWithShape="1">
          <a:blip r:embed="rId3">
            <a:alphaModFix/>
          </a:blip>
          <a:srcRect b="0" l="21105" r="20656" t="0"/>
          <a:stretch/>
        </p:blipFill>
        <p:spPr>
          <a:xfrm>
            <a:off x="5365100" y="0"/>
            <a:ext cx="5320499" cy="5143501"/>
          </a:xfrm>
          <a:prstGeom prst="rect">
            <a:avLst/>
          </a:prstGeom>
          <a:noFill/>
          <a:ln>
            <a:noFill/>
          </a:ln>
        </p:spPr>
      </p:pic>
      <p:sp>
        <p:nvSpPr>
          <p:cNvPr id="132" name="Google Shape;132;p20"/>
          <p:cNvSpPr/>
          <p:nvPr/>
        </p:nvSpPr>
        <p:spPr>
          <a:xfrm>
            <a:off x="5908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912450" y="524800"/>
            <a:ext cx="321600" cy="4500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0"/>
          <p:cNvPicPr preferRelativeResize="0"/>
          <p:nvPr/>
        </p:nvPicPr>
        <p:blipFill>
          <a:blip r:embed="rId4">
            <a:alphaModFix/>
          </a:blip>
          <a:stretch>
            <a:fillRect/>
          </a:stretch>
        </p:blipFill>
        <p:spPr>
          <a:xfrm>
            <a:off x="0" y="-126912"/>
            <a:ext cx="2799775" cy="5397300"/>
          </a:xfrm>
          <a:prstGeom prst="rect">
            <a:avLst/>
          </a:prstGeom>
          <a:noFill/>
          <a:ln>
            <a:noFill/>
          </a:ln>
        </p:spPr>
      </p:pic>
      <p:sp>
        <p:nvSpPr>
          <p:cNvPr id="135" name="Google Shape;135;p20"/>
          <p:cNvSpPr/>
          <p:nvPr/>
        </p:nvSpPr>
        <p:spPr>
          <a:xfrm rot="5400000">
            <a:off x="4012100" y="1315038"/>
            <a:ext cx="5456100" cy="2750100"/>
          </a:xfrm>
          <a:prstGeom prst="triangle">
            <a:avLst>
              <a:gd fmla="val 48305"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nvSpPr>
        <p:spPr>
          <a:xfrm>
            <a:off x="2799775" y="1367875"/>
            <a:ext cx="3267000" cy="31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1.  Adding additional sensors amounting to 5 parameters tested and Integration of more than 2 sensors, of kinds - digital and analog .</a:t>
            </a:r>
            <a:endParaRPr sz="1200">
              <a:solidFill>
                <a:schemeClr val="dk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2.  Adding python based GUI web server for real time data values</a:t>
            </a:r>
            <a:endParaRPr sz="1200">
              <a:solidFill>
                <a:schemeClr val="dk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3.  The web server consists of an ‘email’ button which sends the whole record of the baby’s health parameters in an excel sheet as an email attachment to the doctor.</a:t>
            </a:r>
            <a:endParaRPr sz="1200">
              <a:solidFill>
                <a:schemeClr val="dk1"/>
              </a:solidFill>
              <a:latin typeface="Montserrat Light"/>
              <a:ea typeface="Montserrat Light"/>
              <a:cs typeface="Montserrat Light"/>
              <a:sym typeface="Montserrat Light"/>
            </a:endParaRPr>
          </a:p>
          <a:p>
            <a:pPr indent="0" lvl="0" marL="0" rtl="0" algn="l">
              <a:lnSpc>
                <a:spcPct val="115000"/>
              </a:lnSpc>
              <a:spcBef>
                <a:spcPts val="0"/>
              </a:spcBef>
              <a:spcAft>
                <a:spcPts val="0"/>
              </a:spcAft>
              <a:buNone/>
            </a:pPr>
            <a:r>
              <a:rPr lang="en" sz="1200">
                <a:solidFill>
                  <a:schemeClr val="dk1"/>
                </a:solidFill>
                <a:latin typeface="Montserrat Light"/>
                <a:ea typeface="Montserrat Light"/>
                <a:cs typeface="Montserrat Light"/>
                <a:sym typeface="Montserrat Light"/>
              </a:rPr>
              <a:t>4. The LED system, which is one of a kind as compared to the previous implementations of the smart incubator</a:t>
            </a:r>
            <a:endParaRPr sz="1200">
              <a:solidFill>
                <a:schemeClr val="dk1"/>
              </a:solidFill>
              <a:latin typeface="Montserrat Light"/>
              <a:ea typeface="Montserrat Light"/>
              <a:cs typeface="Montserrat Light"/>
              <a:sym typeface="Montserrat Light"/>
            </a:endParaRPr>
          </a:p>
        </p:txBody>
      </p:sp>
      <p:sp>
        <p:nvSpPr>
          <p:cNvPr id="137" name="Google Shape;137;p20"/>
          <p:cNvSpPr txBox="1"/>
          <p:nvPr>
            <p:ph type="title"/>
          </p:nvPr>
        </p:nvSpPr>
        <p:spPr>
          <a:xfrm>
            <a:off x="2321900" y="450875"/>
            <a:ext cx="3549300" cy="1126500"/>
          </a:xfrm>
          <a:prstGeom prst="rect">
            <a:avLst/>
          </a:prstGeom>
          <a:effectLst>
            <a:outerShdw blurRad="628650" rotWithShape="0" algn="bl" dir="6600000" dist="114300">
              <a:srgbClr val="CCCCCC">
                <a:alpha val="50000"/>
              </a:srgbClr>
            </a:outerShdw>
            <a:reflection blurRad="0" dir="5400000" dist="38100" endA="0" endPos="50000" fadeDir="5400012" kx="0" rotWithShape="0" algn="bl" stA="10000" stPos="0" sy="-100000" ky="0"/>
          </a:effectLst>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00">
                <a:solidFill>
                  <a:srgbClr val="434343"/>
                </a:solidFill>
                <a:latin typeface="Montserrat SemiBold"/>
                <a:ea typeface="Montserrat SemiBold"/>
                <a:cs typeface="Montserrat SemiBold"/>
                <a:sym typeface="Montserrat SemiBold"/>
              </a:rPr>
              <a:t>N O V E L T Y</a:t>
            </a:r>
            <a:endParaRPr b="0" sz="3000">
              <a:solidFill>
                <a:srgbClr val="434343"/>
              </a:solidFill>
              <a:latin typeface="Montserrat SemiBold"/>
              <a:ea typeface="Montserrat SemiBold"/>
              <a:cs typeface="Montserrat SemiBold"/>
              <a:sym typeface="Montserrat SemiBold"/>
            </a:endParaRPr>
          </a:p>
          <a:p>
            <a:pPr indent="0" lvl="0" marL="0" rtl="0" algn="l">
              <a:spcBef>
                <a:spcPts val="0"/>
              </a:spcBef>
              <a:spcAft>
                <a:spcPts val="0"/>
              </a:spcAft>
              <a:buSzPts val="990"/>
              <a:buNone/>
            </a:pPr>
            <a:r>
              <a:t/>
            </a:r>
            <a:endParaRPr b="0" sz="3000">
              <a:solidFill>
                <a:srgbClr val="434343"/>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1"/>
          <p:cNvPicPr preferRelativeResize="0"/>
          <p:nvPr/>
        </p:nvPicPr>
        <p:blipFill>
          <a:blip r:embed="rId3">
            <a:alphaModFix/>
          </a:blip>
          <a:stretch>
            <a:fillRect/>
          </a:stretch>
        </p:blipFill>
        <p:spPr>
          <a:xfrm rot="-5400000">
            <a:off x="-96625" y="-6548"/>
            <a:ext cx="5336750" cy="5143501"/>
          </a:xfrm>
          <a:prstGeom prst="rect">
            <a:avLst/>
          </a:prstGeom>
          <a:noFill/>
          <a:ln>
            <a:noFill/>
          </a:ln>
        </p:spPr>
      </p:pic>
      <p:pic>
        <p:nvPicPr>
          <p:cNvPr id="143" name="Google Shape;143;p21"/>
          <p:cNvPicPr preferRelativeResize="0"/>
          <p:nvPr/>
        </p:nvPicPr>
        <p:blipFill>
          <a:blip r:embed="rId4">
            <a:alphaModFix/>
          </a:blip>
          <a:stretch>
            <a:fillRect/>
          </a:stretch>
        </p:blipFill>
        <p:spPr>
          <a:xfrm>
            <a:off x="1730725" y="-219875"/>
            <a:ext cx="8281349" cy="5583250"/>
          </a:xfrm>
          <a:prstGeom prst="rect">
            <a:avLst/>
          </a:prstGeom>
          <a:noFill/>
          <a:ln>
            <a:noFill/>
          </a:ln>
        </p:spPr>
      </p:pic>
      <p:sp>
        <p:nvSpPr>
          <p:cNvPr id="144" name="Google Shape;144;p21"/>
          <p:cNvSpPr txBox="1"/>
          <p:nvPr>
            <p:ph type="title"/>
          </p:nvPr>
        </p:nvSpPr>
        <p:spPr>
          <a:xfrm>
            <a:off x="2232350" y="-103175"/>
            <a:ext cx="6683100" cy="664200"/>
          </a:xfrm>
          <a:prstGeom prst="rect">
            <a:avLst/>
          </a:prstGeom>
          <a:effectLst>
            <a:outerShdw blurRad="628650" rotWithShape="0" algn="bl" dir="6600000" dist="114300">
              <a:srgbClr val="CCCCCC">
                <a:alpha val="50000"/>
              </a:srgbClr>
            </a:outerShdw>
            <a:reflection blurRad="0" dir="5400000" dist="38100" endA="0" endPos="50000" fadeDir="5400012" kx="0" rotWithShape="0" algn="bl" stA="10000" stPos="0" sy="-100000" ky="0"/>
          </a:effectLst>
        </p:spPr>
        <p:txBody>
          <a:bodyPr anchorCtr="0" anchor="b" bIns="91425" lIns="91425" spcFirstLastPara="1" rIns="91425" wrap="square" tIns="91425">
            <a:noAutofit/>
          </a:bodyPr>
          <a:lstStyle/>
          <a:p>
            <a:pPr indent="0" lvl="0" marL="0" rtl="0" algn="r">
              <a:spcBef>
                <a:spcPts val="0"/>
              </a:spcBef>
              <a:spcAft>
                <a:spcPts val="0"/>
              </a:spcAft>
              <a:buSzPts val="990"/>
              <a:buNone/>
            </a:pPr>
            <a:r>
              <a:rPr b="0" lang="en" sz="3500">
                <a:solidFill>
                  <a:srgbClr val="434343"/>
                </a:solidFill>
                <a:latin typeface="Montserrat SemiBold"/>
                <a:ea typeface="Montserrat SemiBold"/>
                <a:cs typeface="Montserrat SemiBold"/>
                <a:sym typeface="Montserrat SemiBold"/>
              </a:rPr>
              <a:t>               C O N C L U S I O N </a:t>
            </a:r>
            <a:endParaRPr b="0" sz="3500">
              <a:solidFill>
                <a:srgbClr val="434343"/>
              </a:solidFill>
              <a:latin typeface="Montserrat SemiBold"/>
              <a:ea typeface="Montserrat SemiBold"/>
              <a:cs typeface="Montserrat SemiBold"/>
              <a:sym typeface="Montserrat SemiBold"/>
            </a:endParaRPr>
          </a:p>
        </p:txBody>
      </p:sp>
      <p:sp>
        <p:nvSpPr>
          <p:cNvPr id="145" name="Google Shape;145;p21"/>
          <p:cNvSpPr txBox="1"/>
          <p:nvPr/>
        </p:nvSpPr>
        <p:spPr>
          <a:xfrm>
            <a:off x="3771950" y="950200"/>
            <a:ext cx="5143500" cy="27705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By monitoring vital signs and intervening early, infant and newborn mortality can be reduced significantly. For a sick baby who has to be focused on treatment and requires a lot of attention to detect any symptoms or signs of infant ailments, real-time care is critical.</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The system keeps track of the infant's heart rate as well as the temperature and humidity of the environment. Temperature monitoring is carried out to ensure that the neonate's surroundings are appropriate. </a:t>
            </a:r>
            <a:endParaRPr sz="1200">
              <a:solidFill>
                <a:schemeClr val="dk1"/>
              </a:solidFill>
              <a:latin typeface="Montserrat"/>
              <a:ea typeface="Montserrat"/>
              <a:cs typeface="Montserrat"/>
              <a:sym typeface="Montserrat"/>
            </a:endParaRPr>
          </a:p>
          <a:p>
            <a:pPr indent="-304800" lvl="0" marL="457200" rtl="0" algn="just">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The system combines numerous functions into a single device, analyses data from sensors, and interacts with the device according to circumstances specified by conventional clinical research. </a:t>
            </a:r>
            <a:endParaRPr sz="1200">
              <a:solidFill>
                <a:schemeClr val="dk1"/>
              </a:solidFill>
              <a:latin typeface="Montserrat"/>
              <a:ea typeface="Montserrat"/>
              <a:cs typeface="Montserrat"/>
              <a:sym typeface="Montserrat"/>
            </a:endParaRPr>
          </a:p>
          <a:p>
            <a:pPr indent="0" lvl="0" marL="457200" rtl="0" algn="just">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